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59"/>
  </p:notesMasterIdLst>
  <p:handoutMasterIdLst>
    <p:handoutMasterId r:id="rId60"/>
  </p:handoutMasterIdLst>
  <p:sldIdLst>
    <p:sldId id="256" r:id="rId3"/>
    <p:sldId id="262" r:id="rId4"/>
    <p:sldId id="257" r:id="rId5"/>
    <p:sldId id="287" r:id="rId6"/>
    <p:sldId id="288" r:id="rId7"/>
    <p:sldId id="289" r:id="rId8"/>
    <p:sldId id="290" r:id="rId9"/>
    <p:sldId id="291" r:id="rId10"/>
    <p:sldId id="292" r:id="rId11"/>
    <p:sldId id="293" r:id="rId12"/>
    <p:sldId id="294" r:id="rId13"/>
    <p:sldId id="295" r:id="rId14"/>
    <p:sldId id="296" r:id="rId15"/>
    <p:sldId id="297" r:id="rId16"/>
    <p:sldId id="298" r:id="rId17"/>
    <p:sldId id="299" r:id="rId18"/>
    <p:sldId id="300" r:id="rId19"/>
    <p:sldId id="301" r:id="rId20"/>
    <p:sldId id="302" r:id="rId21"/>
    <p:sldId id="303" r:id="rId22"/>
    <p:sldId id="304" r:id="rId23"/>
    <p:sldId id="305" r:id="rId24"/>
    <p:sldId id="306" r:id="rId25"/>
    <p:sldId id="307" r:id="rId26"/>
    <p:sldId id="308" r:id="rId27"/>
    <p:sldId id="309" r:id="rId28"/>
    <p:sldId id="310" r:id="rId29"/>
    <p:sldId id="311" r:id="rId30"/>
    <p:sldId id="312" r:id="rId31"/>
    <p:sldId id="313" r:id="rId32"/>
    <p:sldId id="314" r:id="rId33"/>
    <p:sldId id="315" r:id="rId34"/>
    <p:sldId id="316" r:id="rId35"/>
    <p:sldId id="317" r:id="rId36"/>
    <p:sldId id="318" r:id="rId37"/>
    <p:sldId id="319" r:id="rId38"/>
    <p:sldId id="320" r:id="rId39"/>
    <p:sldId id="321" r:id="rId40"/>
    <p:sldId id="322" r:id="rId41"/>
    <p:sldId id="323" r:id="rId42"/>
    <p:sldId id="324" r:id="rId43"/>
    <p:sldId id="325" r:id="rId44"/>
    <p:sldId id="326" r:id="rId45"/>
    <p:sldId id="327" r:id="rId46"/>
    <p:sldId id="328" r:id="rId47"/>
    <p:sldId id="329" r:id="rId48"/>
    <p:sldId id="330" r:id="rId49"/>
    <p:sldId id="331" r:id="rId50"/>
    <p:sldId id="332" r:id="rId51"/>
    <p:sldId id="333" r:id="rId52"/>
    <p:sldId id="334" r:id="rId53"/>
    <p:sldId id="335" r:id="rId54"/>
    <p:sldId id="336" r:id="rId55"/>
    <p:sldId id="337" r:id="rId56"/>
    <p:sldId id="338" r:id="rId57"/>
    <p:sldId id="339" r:id="rId5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969" autoAdjust="0"/>
    <p:restoredTop sz="94721" autoAdjust="0"/>
  </p:normalViewPr>
  <p:slideViewPr>
    <p:cSldViewPr snapToGrid="0" showGuides="1">
      <p:cViewPr>
        <p:scale>
          <a:sx n="50" d="100"/>
          <a:sy n="50" d="100"/>
        </p:scale>
        <p:origin x="378" y="-4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65" d="100"/>
          <a:sy n="65" d="100"/>
        </p:scale>
        <p:origin x="1848" y="6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61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tableStyles" Target="tableStyle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47117E-D58A-422A-A81B-362E9F2EA265}" type="datetimeFigureOut">
              <a:rPr lang="en-US" smtClean="0"/>
              <a:t>1/13/2014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438575-B761-4121-A7E4-457BB62656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9646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552672-2D72-42C2-B0B5-4CADDCB794C9}" type="datetimeFigureOut">
              <a:rPr lang="en-US" smtClean="0"/>
              <a:t>1/13/2014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4BA502-DDEA-4552-B72A-9C62FF6620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1340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ame Bo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32703" y="357393"/>
            <a:ext cx="2099258" cy="914400"/>
          </a:xfr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Category 1</a:t>
            </a:r>
            <a:endParaRPr lang="en-US" dirty="0"/>
          </a:p>
        </p:txBody>
      </p:sp>
      <p:sp>
        <p:nvSpPr>
          <p:cNvPr id="40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332703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45" name="Text Placeholder 7"/>
          <p:cNvSpPr>
            <a:spLocks noGrp="1"/>
          </p:cNvSpPr>
          <p:nvPr>
            <p:ph type="body" sz="quarter" idx="23" hasCustomPrompt="1"/>
          </p:nvPr>
        </p:nvSpPr>
        <p:spPr>
          <a:xfrm>
            <a:off x="332703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0" name="Text Placeholder 7"/>
          <p:cNvSpPr>
            <a:spLocks noGrp="1"/>
          </p:cNvSpPr>
          <p:nvPr>
            <p:ph type="body" sz="quarter" idx="28" hasCustomPrompt="1"/>
          </p:nvPr>
        </p:nvSpPr>
        <p:spPr>
          <a:xfrm>
            <a:off x="332703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5" name="Text Placeholder 7"/>
          <p:cNvSpPr>
            <a:spLocks noGrp="1"/>
          </p:cNvSpPr>
          <p:nvPr>
            <p:ph type="body" sz="quarter" idx="33" hasCustomPrompt="1"/>
          </p:nvPr>
        </p:nvSpPr>
        <p:spPr>
          <a:xfrm>
            <a:off x="332703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60" name="Text Placeholder 7"/>
          <p:cNvSpPr>
            <a:spLocks noGrp="1"/>
          </p:cNvSpPr>
          <p:nvPr>
            <p:ph type="body" sz="quarter" idx="38" hasCustomPrompt="1"/>
          </p:nvPr>
        </p:nvSpPr>
        <p:spPr>
          <a:xfrm>
            <a:off x="332703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36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2689537" y="357393"/>
            <a:ext cx="2099258" cy="914400"/>
          </a:xfrm>
          <a:solidFill>
            <a:schemeClr val="accent2"/>
          </a:solidFill>
          <a:ln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Category 2</a:t>
            </a:r>
            <a:endParaRPr lang="en-US" dirty="0"/>
          </a:p>
        </p:txBody>
      </p:sp>
      <p:sp>
        <p:nvSpPr>
          <p:cNvPr id="41" name="Text Placeholder 7"/>
          <p:cNvSpPr>
            <a:spLocks noGrp="1"/>
          </p:cNvSpPr>
          <p:nvPr>
            <p:ph type="body" sz="quarter" idx="19" hasCustomPrompt="1"/>
          </p:nvPr>
        </p:nvSpPr>
        <p:spPr>
          <a:xfrm>
            <a:off x="2689537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46" name="Text Placeholder 7"/>
          <p:cNvSpPr>
            <a:spLocks noGrp="1"/>
          </p:cNvSpPr>
          <p:nvPr>
            <p:ph type="body" sz="quarter" idx="24" hasCustomPrompt="1"/>
          </p:nvPr>
        </p:nvSpPr>
        <p:spPr>
          <a:xfrm>
            <a:off x="2689537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1" name="Text Placeholder 7"/>
          <p:cNvSpPr>
            <a:spLocks noGrp="1"/>
          </p:cNvSpPr>
          <p:nvPr>
            <p:ph type="body" sz="quarter" idx="29" hasCustomPrompt="1"/>
          </p:nvPr>
        </p:nvSpPr>
        <p:spPr>
          <a:xfrm>
            <a:off x="2689537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6" name="Text Placeholder 7"/>
          <p:cNvSpPr>
            <a:spLocks noGrp="1"/>
          </p:cNvSpPr>
          <p:nvPr>
            <p:ph type="body" sz="quarter" idx="34" hasCustomPrompt="1"/>
          </p:nvPr>
        </p:nvSpPr>
        <p:spPr>
          <a:xfrm>
            <a:off x="2689537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61" name="Text Placeholder 7"/>
          <p:cNvSpPr>
            <a:spLocks noGrp="1"/>
          </p:cNvSpPr>
          <p:nvPr>
            <p:ph type="body" sz="quarter" idx="39" hasCustomPrompt="1"/>
          </p:nvPr>
        </p:nvSpPr>
        <p:spPr>
          <a:xfrm>
            <a:off x="2689537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37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5046371" y="357393"/>
            <a:ext cx="2099258" cy="914400"/>
          </a:xfrm>
          <a:solidFill>
            <a:schemeClr val="accent3"/>
          </a:solidFill>
          <a:ln>
            <a:solidFill>
              <a:schemeClr val="accent3"/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Category 3</a:t>
            </a:r>
            <a:endParaRPr lang="en-US" dirty="0"/>
          </a:p>
        </p:txBody>
      </p:sp>
      <p:sp>
        <p:nvSpPr>
          <p:cNvPr id="42" name="Text Placeholder 7"/>
          <p:cNvSpPr>
            <a:spLocks noGrp="1"/>
          </p:cNvSpPr>
          <p:nvPr>
            <p:ph type="body" sz="quarter" idx="20" hasCustomPrompt="1"/>
          </p:nvPr>
        </p:nvSpPr>
        <p:spPr>
          <a:xfrm>
            <a:off x="5046371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47" name="Text Placeholder 7"/>
          <p:cNvSpPr>
            <a:spLocks noGrp="1"/>
          </p:cNvSpPr>
          <p:nvPr>
            <p:ph type="body" sz="quarter" idx="25" hasCustomPrompt="1"/>
          </p:nvPr>
        </p:nvSpPr>
        <p:spPr>
          <a:xfrm>
            <a:off x="5046371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2" name="Text Placeholder 7"/>
          <p:cNvSpPr>
            <a:spLocks noGrp="1"/>
          </p:cNvSpPr>
          <p:nvPr>
            <p:ph type="body" sz="quarter" idx="30" hasCustomPrompt="1"/>
          </p:nvPr>
        </p:nvSpPr>
        <p:spPr>
          <a:xfrm>
            <a:off x="5046371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7" name="Text Placeholder 7"/>
          <p:cNvSpPr>
            <a:spLocks noGrp="1"/>
          </p:cNvSpPr>
          <p:nvPr>
            <p:ph type="body" sz="quarter" idx="35" hasCustomPrompt="1"/>
          </p:nvPr>
        </p:nvSpPr>
        <p:spPr>
          <a:xfrm>
            <a:off x="5046371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62" name="Text Placeholder 7"/>
          <p:cNvSpPr>
            <a:spLocks noGrp="1"/>
          </p:cNvSpPr>
          <p:nvPr>
            <p:ph type="body" sz="quarter" idx="40" hasCustomPrompt="1"/>
          </p:nvPr>
        </p:nvSpPr>
        <p:spPr>
          <a:xfrm>
            <a:off x="5046371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38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7403205" y="357393"/>
            <a:ext cx="2099258" cy="914400"/>
          </a:xfrm>
          <a:solidFill>
            <a:schemeClr val="accent4"/>
          </a:solidFill>
          <a:ln>
            <a:solidFill>
              <a:schemeClr val="accent4"/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Category 4</a:t>
            </a:r>
            <a:endParaRPr lang="en-US" dirty="0"/>
          </a:p>
        </p:txBody>
      </p:sp>
      <p:sp>
        <p:nvSpPr>
          <p:cNvPr id="43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7403205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48" name="Text Placeholder 7"/>
          <p:cNvSpPr>
            <a:spLocks noGrp="1"/>
          </p:cNvSpPr>
          <p:nvPr>
            <p:ph type="body" sz="quarter" idx="26" hasCustomPrompt="1"/>
          </p:nvPr>
        </p:nvSpPr>
        <p:spPr>
          <a:xfrm>
            <a:off x="7403205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3" name="Text Placeholder 7"/>
          <p:cNvSpPr>
            <a:spLocks noGrp="1"/>
          </p:cNvSpPr>
          <p:nvPr>
            <p:ph type="body" sz="quarter" idx="31" hasCustomPrompt="1"/>
          </p:nvPr>
        </p:nvSpPr>
        <p:spPr>
          <a:xfrm>
            <a:off x="7403205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8" name="Text Placeholder 7"/>
          <p:cNvSpPr>
            <a:spLocks noGrp="1"/>
          </p:cNvSpPr>
          <p:nvPr>
            <p:ph type="body" sz="quarter" idx="36" hasCustomPrompt="1"/>
          </p:nvPr>
        </p:nvSpPr>
        <p:spPr>
          <a:xfrm>
            <a:off x="7403205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63" name="Text Placeholder 7"/>
          <p:cNvSpPr>
            <a:spLocks noGrp="1"/>
          </p:cNvSpPr>
          <p:nvPr>
            <p:ph type="body" sz="quarter" idx="41" hasCustomPrompt="1"/>
          </p:nvPr>
        </p:nvSpPr>
        <p:spPr>
          <a:xfrm>
            <a:off x="7403205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39" name="Text Placeholder 7"/>
          <p:cNvSpPr>
            <a:spLocks noGrp="1"/>
          </p:cNvSpPr>
          <p:nvPr>
            <p:ph type="body" sz="quarter" idx="17" hasCustomPrompt="1"/>
          </p:nvPr>
        </p:nvSpPr>
        <p:spPr>
          <a:xfrm>
            <a:off x="9760039" y="357393"/>
            <a:ext cx="2099258" cy="914400"/>
          </a:xfrm>
          <a:solidFill>
            <a:schemeClr val="accent5"/>
          </a:solidFill>
          <a:ln>
            <a:solidFill>
              <a:schemeClr val="accent5"/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Category 5</a:t>
            </a:r>
            <a:endParaRPr lang="en-US" dirty="0"/>
          </a:p>
        </p:txBody>
      </p:sp>
      <p:sp>
        <p:nvSpPr>
          <p:cNvPr id="44" name="Text Placeholder 7"/>
          <p:cNvSpPr>
            <a:spLocks noGrp="1"/>
          </p:cNvSpPr>
          <p:nvPr>
            <p:ph type="body" sz="quarter" idx="22" hasCustomPrompt="1"/>
          </p:nvPr>
        </p:nvSpPr>
        <p:spPr>
          <a:xfrm>
            <a:off x="9760039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49" name="Text Placeholder 7"/>
          <p:cNvSpPr>
            <a:spLocks noGrp="1"/>
          </p:cNvSpPr>
          <p:nvPr>
            <p:ph type="body" sz="quarter" idx="27" hasCustomPrompt="1"/>
          </p:nvPr>
        </p:nvSpPr>
        <p:spPr>
          <a:xfrm>
            <a:off x="9760039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4" name="Text Placeholder 7"/>
          <p:cNvSpPr>
            <a:spLocks noGrp="1"/>
          </p:cNvSpPr>
          <p:nvPr>
            <p:ph type="body" sz="quarter" idx="32" hasCustomPrompt="1"/>
          </p:nvPr>
        </p:nvSpPr>
        <p:spPr>
          <a:xfrm>
            <a:off x="9760039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9" name="Text Placeholder 7"/>
          <p:cNvSpPr>
            <a:spLocks noGrp="1"/>
          </p:cNvSpPr>
          <p:nvPr>
            <p:ph type="body" sz="quarter" idx="37" hasCustomPrompt="1"/>
          </p:nvPr>
        </p:nvSpPr>
        <p:spPr>
          <a:xfrm>
            <a:off x="9760039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64" name="Text Placeholder 7"/>
          <p:cNvSpPr>
            <a:spLocks noGrp="1"/>
          </p:cNvSpPr>
          <p:nvPr>
            <p:ph type="body" sz="quarter" idx="42" hasCustomPrompt="1"/>
          </p:nvPr>
        </p:nvSpPr>
        <p:spPr>
          <a:xfrm>
            <a:off x="9760039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33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You can type your own categories and points values in this game board.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slides we’ve provided.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a points box to go to that question,</a:t>
            </a:r>
            <a:r>
              <a:rPr lang="en-US" sz="1600" baseline="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 then </a:t>
            </a: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click to</a:t>
            </a:r>
            <a:r>
              <a:rPr lang="en-US" sz="1600" baseline="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 move to the answer slide</a:t>
            </a: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Click the left triangle to return to this game board slide. </a:t>
            </a:r>
          </a:p>
        </p:txBody>
      </p:sp>
    </p:spTree>
    <p:extLst>
      <p:ext uri="{BB962C8B-B14F-4D97-AF65-F5344CB8AC3E}">
        <p14:creationId xmlns:p14="http://schemas.microsoft.com/office/powerpoint/2010/main" val="3830760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y 3 Answer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3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Answer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answer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1660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y 4 Divi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invGray">
          <a:xfrm>
            <a:off x="0" y="3372365"/>
            <a:ext cx="12192000" cy="18748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1133588" y="3522944"/>
            <a:ext cx="10828224" cy="1583628"/>
          </a:xfrm>
        </p:spPr>
        <p:txBody>
          <a:bodyPr>
            <a:normAutofit/>
          </a:bodyPr>
          <a:lstStyle>
            <a:lvl1pPr>
              <a:defRPr sz="540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Category 4 divider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55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y 4 Ques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Q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15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Question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question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4</a:t>
            </a:r>
            <a:endParaRPr lang="en-US" dirty="0"/>
          </a:p>
        </p:txBody>
      </p:sp>
      <p:sp>
        <p:nvSpPr>
          <p:cNvPr id="12" name="Back to game board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9610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y 4 Answer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3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Answer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answer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869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y 5 Divi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invGray">
          <a:xfrm>
            <a:off x="0" y="3372365"/>
            <a:ext cx="12192000" cy="187488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1133588" y="3522944"/>
            <a:ext cx="10828224" cy="1583628"/>
          </a:xfrm>
        </p:spPr>
        <p:txBody>
          <a:bodyPr>
            <a:normAutofit/>
          </a:bodyPr>
          <a:lstStyle>
            <a:lvl1pPr>
              <a:defRPr sz="540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Category 5 divider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1966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y 5 Questions">
    <p:bg>
      <p:bgPr>
        <a:solidFill>
          <a:schemeClr val="bg2">
            <a:alpha val="9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Q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15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Question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question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5</a:t>
            </a:r>
            <a:endParaRPr lang="en-US" dirty="0"/>
          </a:p>
        </p:txBody>
      </p:sp>
      <p:sp>
        <p:nvSpPr>
          <p:cNvPr id="12" name="Back to game board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5406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y 5 Answer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3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Answer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answer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3521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y 1 Divi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invGray">
          <a:xfrm>
            <a:off x="0" y="3372365"/>
            <a:ext cx="12192000" cy="187488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1133588" y="3522944"/>
            <a:ext cx="10828224" cy="1583628"/>
          </a:xfrm>
        </p:spPr>
        <p:txBody>
          <a:bodyPr>
            <a:normAutofit/>
          </a:bodyPr>
          <a:lstStyle>
            <a:lvl1pPr>
              <a:defRPr sz="540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Category 1 divider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712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y 1 Ques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Q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15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Question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question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left triangle to return to the game board slide. 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1</a:t>
            </a:r>
            <a:endParaRPr lang="en-US" dirty="0"/>
          </a:p>
        </p:txBody>
      </p:sp>
      <p:sp>
        <p:nvSpPr>
          <p:cNvPr id="14" name="Back to game board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8229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y 1 Answer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3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Answer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answer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9601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y 2 Divi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invGray">
          <a:xfrm>
            <a:off x="0" y="3372365"/>
            <a:ext cx="12192000" cy="187488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1133588" y="3522944"/>
            <a:ext cx="10828224" cy="1583628"/>
          </a:xfrm>
        </p:spPr>
        <p:txBody>
          <a:bodyPr>
            <a:normAutofit/>
          </a:bodyPr>
          <a:lstStyle>
            <a:lvl1pPr>
              <a:defRPr sz="540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Category 2 divider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7110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y 2 Ques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Q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15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Question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question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2</a:t>
            </a:r>
            <a:endParaRPr lang="en-US" dirty="0"/>
          </a:p>
        </p:txBody>
      </p:sp>
      <p:sp>
        <p:nvSpPr>
          <p:cNvPr id="12" name="Back to game board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7391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y 2 Answer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3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Answer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answer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3755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y 3 Divi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invGray">
          <a:xfrm>
            <a:off x="0" y="3372365"/>
            <a:ext cx="12192000" cy="187488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1133588" y="3522944"/>
            <a:ext cx="10828224" cy="1583628"/>
          </a:xfrm>
        </p:spPr>
        <p:txBody>
          <a:bodyPr>
            <a:normAutofit/>
          </a:bodyPr>
          <a:lstStyle>
            <a:lvl1pPr>
              <a:defRPr sz="540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Category 3 divider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5985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y 3 Ques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Q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15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Question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question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3</a:t>
            </a:r>
            <a:endParaRPr lang="en-US" dirty="0"/>
          </a:p>
        </p:txBody>
      </p:sp>
      <p:sp>
        <p:nvSpPr>
          <p:cNvPr id="12" name="Back to game board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962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33588" y="5900384"/>
            <a:ext cx="7969542" cy="7813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3588" y="1825625"/>
            <a:ext cx="10220212" cy="40747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31A184-F35B-4AFC-AC27-402630BF31EA}" type="datetimeFigureOut">
              <a:rPr lang="en-US" smtClean="0"/>
              <a:t>1/13/2014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97143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55" r:id="rId1"/>
    <p:sldLayoutId id="2147483659" r:id="rId2"/>
    <p:sldLayoutId id="2147483666" r:id="rId3"/>
    <p:sldLayoutId id="2147483668" r:id="rId4"/>
    <p:sldLayoutId id="2147483662" r:id="rId5"/>
    <p:sldLayoutId id="2147483669" r:id="rId6"/>
    <p:sldLayoutId id="2147483670" r:id="rId7"/>
    <p:sldLayoutId id="2147483663" r:id="rId8"/>
    <p:sldLayoutId id="2147483671" r:id="rId9"/>
    <p:sldLayoutId id="2147483672" r:id="rId10"/>
    <p:sldLayoutId id="2147483664" r:id="rId11"/>
    <p:sldLayoutId id="2147483673" r:id="rId12"/>
    <p:sldLayoutId id="2147483674" r:id="rId13"/>
    <p:sldLayoutId id="2147483665" r:id="rId14"/>
    <p:sldLayoutId id="2147483675" r:id="rId15"/>
    <p:sldLayoutId id="2147483676" r:id="rId16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6.xml"/><Relationship Id="rId13" Type="http://schemas.openxmlformats.org/officeDocument/2006/relationships/slide" Target="slide27.xml"/><Relationship Id="rId18" Type="http://schemas.openxmlformats.org/officeDocument/2006/relationships/slide" Target="slide38.xml"/><Relationship Id="rId26" Type="http://schemas.openxmlformats.org/officeDocument/2006/relationships/slide" Target="slide55.xml"/><Relationship Id="rId3" Type="http://schemas.openxmlformats.org/officeDocument/2006/relationships/slide" Target="slide5.xml"/><Relationship Id="rId21" Type="http://schemas.openxmlformats.org/officeDocument/2006/relationships/slide" Target="slide44.xml"/><Relationship Id="rId7" Type="http://schemas.openxmlformats.org/officeDocument/2006/relationships/slide" Target="slide14.xml"/><Relationship Id="rId12" Type="http://schemas.openxmlformats.org/officeDocument/2006/relationships/slide" Target="slide25.xml"/><Relationship Id="rId17" Type="http://schemas.openxmlformats.org/officeDocument/2006/relationships/slide" Target="slide36.xml"/><Relationship Id="rId25" Type="http://schemas.openxmlformats.org/officeDocument/2006/relationships/slide" Target="slide53.xml"/><Relationship Id="rId2" Type="http://schemas.openxmlformats.org/officeDocument/2006/relationships/slide" Target="slide3.xml"/><Relationship Id="rId16" Type="http://schemas.openxmlformats.org/officeDocument/2006/relationships/slide" Target="slide33.xml"/><Relationship Id="rId20" Type="http://schemas.openxmlformats.org/officeDocument/2006/relationships/slide" Target="slide42.xml"/><Relationship Id="rId1" Type="http://schemas.openxmlformats.org/officeDocument/2006/relationships/slideLayout" Target="../slideLayouts/slideLayout1.xml"/><Relationship Id="rId6" Type="http://schemas.openxmlformats.org/officeDocument/2006/relationships/slide" Target="slide11.xml"/><Relationship Id="rId11" Type="http://schemas.openxmlformats.org/officeDocument/2006/relationships/slide" Target="slide22.xml"/><Relationship Id="rId24" Type="http://schemas.openxmlformats.org/officeDocument/2006/relationships/slide" Target="slide51.xml"/><Relationship Id="rId5" Type="http://schemas.openxmlformats.org/officeDocument/2006/relationships/slide" Target="slide9.xml"/><Relationship Id="rId15" Type="http://schemas.openxmlformats.org/officeDocument/2006/relationships/slide" Target="slide31.xml"/><Relationship Id="rId23" Type="http://schemas.openxmlformats.org/officeDocument/2006/relationships/slide" Target="slide49.xml"/><Relationship Id="rId10" Type="http://schemas.openxmlformats.org/officeDocument/2006/relationships/slide" Target="slide20.xml"/><Relationship Id="rId19" Type="http://schemas.openxmlformats.org/officeDocument/2006/relationships/slide" Target="slide40.xml"/><Relationship Id="rId4" Type="http://schemas.openxmlformats.org/officeDocument/2006/relationships/slide" Target="slide7.xml"/><Relationship Id="rId9" Type="http://schemas.openxmlformats.org/officeDocument/2006/relationships/slide" Target="slide18.xml"/><Relationship Id="rId14" Type="http://schemas.openxmlformats.org/officeDocument/2006/relationships/slide" Target="slide29.xml"/><Relationship Id="rId22" Type="http://schemas.openxmlformats.org/officeDocument/2006/relationships/slide" Target="slide4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Text Placeholder 6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Category 1</a:t>
            </a:r>
            <a:endParaRPr lang="en-US" dirty="0"/>
          </a:p>
        </p:txBody>
      </p:sp>
      <p:sp>
        <p:nvSpPr>
          <p:cNvPr id="128" name="Text Placeholder 127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 smtClean="0">
                <a:hlinkClick r:id="rId2" action="ppaction://hlinksldjump"/>
              </a:rPr>
              <a:t>10</a:t>
            </a:r>
            <a:endParaRPr lang="en-US" dirty="0"/>
          </a:p>
        </p:txBody>
      </p:sp>
      <p:sp>
        <p:nvSpPr>
          <p:cNvPr id="133" name="Text Placeholder 132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sldjump"/>
              </a:rPr>
              <a:t>20</a:t>
            </a:r>
            <a:endParaRPr lang="en-US" dirty="0"/>
          </a:p>
        </p:txBody>
      </p:sp>
      <p:sp>
        <p:nvSpPr>
          <p:cNvPr id="138" name="Text Placeholder 137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en-US" dirty="0" smtClean="0">
                <a:hlinkClick r:id="rId4" action="ppaction://hlinksldjump"/>
              </a:rPr>
              <a:t>30</a:t>
            </a:r>
            <a:endParaRPr lang="en-US" dirty="0"/>
          </a:p>
        </p:txBody>
      </p:sp>
      <p:sp>
        <p:nvSpPr>
          <p:cNvPr id="143" name="Text Placeholder 142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r>
              <a:rPr lang="en-US" dirty="0" smtClean="0">
                <a:hlinkClick r:id="rId5" action="ppaction://hlinksldjump"/>
              </a:rPr>
              <a:t>40</a:t>
            </a:r>
            <a:endParaRPr lang="en-US" dirty="0"/>
          </a:p>
        </p:txBody>
      </p:sp>
      <p:sp>
        <p:nvSpPr>
          <p:cNvPr id="148" name="Text Placeholder 147"/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r>
              <a:rPr lang="en-US" dirty="0" smtClean="0">
                <a:hlinkClick r:id="rId6" action="ppaction://hlinksldjump"/>
              </a:rPr>
              <a:t>50</a:t>
            </a:r>
            <a:endParaRPr lang="en-US" dirty="0"/>
          </a:p>
        </p:txBody>
      </p:sp>
      <p:sp>
        <p:nvSpPr>
          <p:cNvPr id="64" name="Text Placeholder 6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smtClean="0"/>
              <a:t>Category 2</a:t>
            </a:r>
            <a:endParaRPr lang="en-US" dirty="0"/>
          </a:p>
        </p:txBody>
      </p:sp>
      <p:sp>
        <p:nvSpPr>
          <p:cNvPr id="129" name="Text Placeholder 128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US" dirty="0" smtClean="0">
                <a:hlinkClick r:id="rId7" action="ppaction://hlinksldjump"/>
              </a:rPr>
              <a:t>10</a:t>
            </a:r>
            <a:endParaRPr lang="en-US" dirty="0"/>
          </a:p>
        </p:txBody>
      </p:sp>
      <p:sp>
        <p:nvSpPr>
          <p:cNvPr id="134" name="Text Placeholder 133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US" dirty="0" smtClean="0">
                <a:hlinkClick r:id="rId8" action="ppaction://hlinksldjump"/>
              </a:rPr>
              <a:t>20</a:t>
            </a:r>
            <a:endParaRPr lang="en-US" dirty="0"/>
          </a:p>
        </p:txBody>
      </p:sp>
      <p:sp>
        <p:nvSpPr>
          <p:cNvPr id="139" name="Text Placeholder 138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lang="en-US" dirty="0" smtClean="0">
                <a:hlinkClick r:id="rId9" action="ppaction://hlinksldjump"/>
              </a:rPr>
              <a:t>30</a:t>
            </a:r>
            <a:endParaRPr lang="en-US" dirty="0"/>
          </a:p>
        </p:txBody>
      </p:sp>
      <p:sp>
        <p:nvSpPr>
          <p:cNvPr id="144" name="Text Placeholder 143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r>
              <a:rPr lang="en-US" dirty="0" smtClean="0">
                <a:hlinkClick r:id="rId10" action="ppaction://hlinksldjump"/>
              </a:rPr>
              <a:t>40</a:t>
            </a:r>
            <a:endParaRPr lang="en-US" dirty="0"/>
          </a:p>
        </p:txBody>
      </p:sp>
      <p:sp>
        <p:nvSpPr>
          <p:cNvPr id="149" name="Text Placeholder 148"/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r>
              <a:rPr lang="en-US" dirty="0" smtClean="0">
                <a:hlinkClick r:id="rId11" action="ppaction://hlinksldjump"/>
              </a:rPr>
              <a:t>50</a:t>
            </a:r>
            <a:endParaRPr lang="en-US" dirty="0"/>
          </a:p>
        </p:txBody>
      </p:sp>
      <p:sp>
        <p:nvSpPr>
          <p:cNvPr id="65" name="Text Placeholder 6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smtClean="0"/>
              <a:t>Category 3</a:t>
            </a:r>
            <a:endParaRPr lang="en-US" dirty="0"/>
          </a:p>
        </p:txBody>
      </p:sp>
      <p:sp>
        <p:nvSpPr>
          <p:cNvPr id="130" name="Text Placeholder 129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 smtClean="0">
                <a:hlinkClick r:id="rId12" action="ppaction://hlinksldjump"/>
              </a:rPr>
              <a:t>10</a:t>
            </a:r>
            <a:endParaRPr lang="en-US" dirty="0"/>
          </a:p>
        </p:txBody>
      </p:sp>
      <p:sp>
        <p:nvSpPr>
          <p:cNvPr id="135" name="Text Placeholder 134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en-US" dirty="0" smtClean="0">
                <a:hlinkClick r:id="rId13" action="ppaction://hlinksldjump"/>
              </a:rPr>
              <a:t>20</a:t>
            </a:r>
            <a:endParaRPr lang="en-US" dirty="0"/>
          </a:p>
        </p:txBody>
      </p:sp>
      <p:sp>
        <p:nvSpPr>
          <p:cNvPr id="140" name="Text Placeholder 139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lang="en-US" dirty="0" smtClean="0">
                <a:hlinkClick r:id="rId14" action="ppaction://hlinksldjump"/>
              </a:rPr>
              <a:t>30</a:t>
            </a:r>
            <a:endParaRPr lang="en-US" dirty="0"/>
          </a:p>
        </p:txBody>
      </p:sp>
      <p:sp>
        <p:nvSpPr>
          <p:cNvPr id="145" name="Text Placeholder 144"/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r>
              <a:rPr lang="en-US" dirty="0" smtClean="0">
                <a:hlinkClick r:id="rId15" action="ppaction://hlinksldjump"/>
              </a:rPr>
              <a:t>40</a:t>
            </a:r>
            <a:endParaRPr lang="en-US" dirty="0"/>
          </a:p>
        </p:txBody>
      </p:sp>
      <p:sp>
        <p:nvSpPr>
          <p:cNvPr id="150" name="Text Placeholder 149"/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r>
              <a:rPr lang="en-US" dirty="0" smtClean="0">
                <a:hlinkClick r:id="rId16" action="ppaction://hlinksldjump"/>
              </a:rPr>
              <a:t>50</a:t>
            </a:r>
            <a:endParaRPr lang="en-US" dirty="0"/>
          </a:p>
        </p:txBody>
      </p:sp>
      <p:sp>
        <p:nvSpPr>
          <p:cNvPr id="66" name="Text Placeholder 65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Category 4</a:t>
            </a:r>
            <a:endParaRPr lang="en-US" dirty="0"/>
          </a:p>
        </p:txBody>
      </p:sp>
      <p:sp>
        <p:nvSpPr>
          <p:cNvPr id="131" name="Text Placeholder 130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 smtClean="0">
                <a:hlinkClick r:id="rId17" action="ppaction://hlinksldjump"/>
              </a:rPr>
              <a:t>10</a:t>
            </a:r>
            <a:endParaRPr lang="en-US" dirty="0"/>
          </a:p>
        </p:txBody>
      </p:sp>
      <p:sp>
        <p:nvSpPr>
          <p:cNvPr id="136" name="Text Placeholder 135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en-US" dirty="0" smtClean="0">
                <a:hlinkClick r:id="rId18" action="ppaction://hlinksldjump"/>
              </a:rPr>
              <a:t>20</a:t>
            </a:r>
            <a:endParaRPr lang="en-US" dirty="0"/>
          </a:p>
        </p:txBody>
      </p:sp>
      <p:sp>
        <p:nvSpPr>
          <p:cNvPr id="141" name="Text Placeholder 140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r>
              <a:rPr lang="en-US" dirty="0" smtClean="0">
                <a:hlinkClick r:id="rId19" action="ppaction://hlinksldjump"/>
              </a:rPr>
              <a:t>30</a:t>
            </a:r>
            <a:endParaRPr lang="en-US" dirty="0"/>
          </a:p>
        </p:txBody>
      </p:sp>
      <p:sp>
        <p:nvSpPr>
          <p:cNvPr id="146" name="Text Placeholder 145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r>
              <a:rPr lang="en-US" dirty="0" smtClean="0">
                <a:hlinkClick r:id="rId20" action="ppaction://hlinksldjump"/>
              </a:rPr>
              <a:t>40</a:t>
            </a:r>
            <a:endParaRPr lang="en-US" dirty="0"/>
          </a:p>
        </p:txBody>
      </p:sp>
      <p:sp>
        <p:nvSpPr>
          <p:cNvPr id="151" name="Text Placeholder 150"/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r>
              <a:rPr lang="en-US" dirty="0" smtClean="0">
                <a:hlinkClick r:id="rId21" action="ppaction://hlinksldjump"/>
              </a:rPr>
              <a:t>50</a:t>
            </a:r>
            <a:endParaRPr lang="en-US" dirty="0"/>
          </a:p>
        </p:txBody>
      </p:sp>
      <p:sp>
        <p:nvSpPr>
          <p:cNvPr id="67" name="Text Placeholder 66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smtClean="0"/>
              <a:t>Category 5</a:t>
            </a:r>
            <a:endParaRPr lang="en-US" dirty="0"/>
          </a:p>
        </p:txBody>
      </p:sp>
      <p:sp>
        <p:nvSpPr>
          <p:cNvPr id="132" name="Text Placeholder 131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 smtClean="0">
                <a:hlinkClick r:id="rId22" action="ppaction://hlinksldjump"/>
              </a:rPr>
              <a:t>10</a:t>
            </a:r>
            <a:endParaRPr lang="en-US" dirty="0"/>
          </a:p>
        </p:txBody>
      </p:sp>
      <p:sp>
        <p:nvSpPr>
          <p:cNvPr id="137" name="Text Placeholder 136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lang="en-US" dirty="0" smtClean="0">
                <a:hlinkClick r:id="rId23" action="ppaction://hlinksldjump"/>
              </a:rPr>
              <a:t>20</a:t>
            </a:r>
            <a:endParaRPr lang="en-US" dirty="0"/>
          </a:p>
        </p:txBody>
      </p:sp>
      <p:sp>
        <p:nvSpPr>
          <p:cNvPr id="142" name="Text Placeholder 141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r>
              <a:rPr lang="en-US" dirty="0" smtClean="0">
                <a:hlinkClick r:id="rId24" action="ppaction://hlinksldjump"/>
              </a:rPr>
              <a:t>30</a:t>
            </a:r>
            <a:endParaRPr lang="en-US" dirty="0"/>
          </a:p>
        </p:txBody>
      </p:sp>
      <p:sp>
        <p:nvSpPr>
          <p:cNvPr id="147" name="Text Placeholder 146"/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r>
              <a:rPr lang="en-US" dirty="0" smtClean="0">
                <a:hlinkClick r:id="rId25" action="ppaction://hlinksldjump"/>
              </a:rPr>
              <a:t>40</a:t>
            </a:r>
            <a:endParaRPr lang="en-US" dirty="0"/>
          </a:p>
        </p:txBody>
      </p:sp>
      <p:sp>
        <p:nvSpPr>
          <p:cNvPr id="152" name="Text Placeholder 151"/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r>
              <a:rPr lang="en-US" dirty="0" smtClean="0">
                <a:hlinkClick r:id="rId26" action="ppaction://hlinksldjump"/>
              </a:rPr>
              <a:t>50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2464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A. The atoms in the domains are </a:t>
            </a:r>
            <a:r>
              <a:rPr lang="en-US" dirty="0" err="1"/>
              <a:t>alligned</a:t>
            </a:r>
            <a:r>
              <a:rPr lang="en-US" dirty="0"/>
              <a:t> in the same direction</a:t>
            </a:r>
          </a:p>
          <a:p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1</a:t>
            </a:r>
          </a:p>
        </p:txBody>
      </p:sp>
    </p:spTree>
    <p:extLst>
      <p:ext uri="{BB962C8B-B14F-4D97-AF65-F5344CB8AC3E}">
        <p14:creationId xmlns:p14="http://schemas.microsoft.com/office/powerpoint/2010/main" val="2891345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Describe the </a:t>
            </a:r>
            <a:r>
              <a:rPr lang="en-US" dirty="0" smtClean="0"/>
              <a:t>magnetic field lines about a wire</a:t>
            </a:r>
          </a:p>
          <a:p>
            <a:pPr marL="514350" indent="-514350">
              <a:buAutoNum type="alphaLcPeriod"/>
            </a:pPr>
            <a:r>
              <a:rPr lang="en-US" dirty="0" smtClean="0"/>
              <a:t>Circle the wire in closed </a:t>
            </a:r>
            <a:r>
              <a:rPr lang="en-US" dirty="0" smtClean="0"/>
              <a:t>loops</a:t>
            </a:r>
          </a:p>
          <a:p>
            <a:pPr marL="514350" indent="-514350">
              <a:buAutoNum type="alphaLcPeriod"/>
            </a:pPr>
            <a:r>
              <a:rPr lang="en-US" dirty="0" smtClean="0"/>
              <a:t>Moves at 90 degree angles to loop</a:t>
            </a:r>
          </a:p>
          <a:p>
            <a:pPr marL="514350" indent="-514350">
              <a:buAutoNum type="alphaLcPeriod"/>
            </a:pPr>
            <a:endParaRPr lang="en-US" dirty="0" smtClean="0"/>
          </a:p>
          <a:p>
            <a:pPr marL="514350" indent="-514350">
              <a:buAutoNum type="alphaLcPeriod"/>
            </a:pP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1</a:t>
            </a:r>
          </a:p>
        </p:txBody>
      </p:sp>
    </p:spTree>
    <p:extLst>
      <p:ext uri="{BB962C8B-B14F-4D97-AF65-F5344CB8AC3E}">
        <p14:creationId xmlns:p14="http://schemas.microsoft.com/office/powerpoint/2010/main" val="4090803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Describe </a:t>
            </a:r>
            <a:r>
              <a:rPr lang="en-US" dirty="0"/>
              <a:t>the magnetic field lines about a wire</a:t>
            </a:r>
          </a:p>
          <a:p>
            <a:pPr marL="514350" indent="-514350">
              <a:buAutoNum type="alphaLcPeriod"/>
            </a:pPr>
            <a:r>
              <a:rPr lang="en-US" dirty="0"/>
              <a:t>Circle the wire in closed loops</a:t>
            </a:r>
          </a:p>
          <a:p>
            <a:pPr marL="514350" indent="-514350">
              <a:buAutoNum type="alphaLcPeriod"/>
            </a:pPr>
            <a:r>
              <a:rPr lang="en-US" dirty="0"/>
              <a:t>Moves at 90 degree angles to loop</a:t>
            </a:r>
          </a:p>
          <a:p>
            <a:r>
              <a:rPr lang="en-US" b="1" dirty="0">
                <a:solidFill>
                  <a:srgbClr val="FF0000"/>
                </a:solidFill>
              </a:rPr>
              <a:t>Both</a:t>
            </a:r>
          </a:p>
          <a:p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1</a:t>
            </a:r>
          </a:p>
        </p:txBody>
      </p:sp>
    </p:spTree>
    <p:extLst>
      <p:ext uri="{BB962C8B-B14F-4D97-AF65-F5344CB8AC3E}">
        <p14:creationId xmlns:p14="http://schemas.microsoft.com/office/powerpoint/2010/main" val="1632026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Category 2 questions follow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2962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What are properties of a permanent magnet?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</a:t>
            </a:r>
            <a:r>
              <a:rPr lang="en-US" dirty="0" smtClean="0"/>
              <a:t>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5999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Permanent magnets</a:t>
            </a:r>
          </a:p>
          <a:p>
            <a:pPr marL="514350" indent="-514350">
              <a:buAutoNum type="arabicPeriod"/>
            </a:pPr>
            <a:r>
              <a:rPr lang="en-US" dirty="0" smtClean="0"/>
              <a:t>Can not be turned off</a:t>
            </a:r>
          </a:p>
          <a:p>
            <a:pPr marL="514350" indent="-514350">
              <a:buAutoNum type="arabicPeriod"/>
            </a:pPr>
            <a:r>
              <a:rPr lang="en-US" dirty="0" smtClean="0"/>
              <a:t>Occur in nature as lodestone which is a type of magnetite</a:t>
            </a:r>
          </a:p>
          <a:p>
            <a:pPr marL="514350" indent="-514350">
              <a:buAutoNum type="arabicPeriod"/>
            </a:pPr>
            <a:r>
              <a:rPr lang="en-US" dirty="0" smtClean="0"/>
              <a:t>Magnetism of these is caused by the spinning of the electrons, not motion through a </a:t>
            </a:r>
            <a:r>
              <a:rPr lang="en-US" smtClean="0"/>
              <a:t>conductive material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2003371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Cosmic rays hit  the Earth with the greatest intensity</a:t>
            </a:r>
          </a:p>
          <a:p>
            <a:pPr marL="514350" indent="-514350">
              <a:buAutoNum type="alphaLcPeriod"/>
            </a:pPr>
            <a:r>
              <a:rPr lang="en-US" dirty="0" smtClean="0"/>
              <a:t>At the equator</a:t>
            </a:r>
          </a:p>
          <a:p>
            <a:pPr marL="514350" indent="-514350">
              <a:buAutoNum type="alphaLcPeriod"/>
            </a:pPr>
            <a:r>
              <a:rPr lang="en-US" dirty="0" smtClean="0"/>
              <a:t>The poles</a:t>
            </a:r>
          </a:p>
          <a:p>
            <a:pPr marL="514350" indent="-514350">
              <a:buAutoNum type="alphaLcPeriod"/>
            </a:pPr>
            <a:r>
              <a:rPr lang="en-US" dirty="0" smtClean="0"/>
              <a:t>Evenly over the earth</a:t>
            </a:r>
          </a:p>
          <a:p>
            <a:pPr marL="514350" indent="-514350">
              <a:buAutoNum type="alphaLcPeriod"/>
            </a:pPr>
            <a:r>
              <a:rPr lang="en-US" dirty="0" smtClean="0"/>
              <a:t>They don’t hit the Earth, they bounce off the ionosphere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7872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B the poles</a:t>
            </a:r>
          </a:p>
          <a:p>
            <a:r>
              <a:rPr lang="en-US" dirty="0" smtClean="0"/>
              <a:t>Just like a magnet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257276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A change in the magnetic </a:t>
            </a:r>
            <a:r>
              <a:rPr lang="en-US" dirty="0"/>
              <a:t>f</a:t>
            </a:r>
            <a:r>
              <a:rPr lang="en-US" dirty="0" smtClean="0"/>
              <a:t>ield in a closed loop of wire</a:t>
            </a:r>
          </a:p>
          <a:p>
            <a:pPr marL="514350" indent="-514350">
              <a:buAutoNum type="alphaLcPeriod"/>
            </a:pPr>
            <a:r>
              <a:rPr lang="en-US" dirty="0" smtClean="0"/>
              <a:t>Induces a current through electromagnetism</a:t>
            </a:r>
          </a:p>
          <a:p>
            <a:pPr marL="514350" indent="-514350">
              <a:buAutoNum type="alphaLcPeriod"/>
            </a:pPr>
            <a:r>
              <a:rPr lang="en-US" dirty="0" smtClean="0"/>
              <a:t>Induces voltage</a:t>
            </a:r>
          </a:p>
          <a:p>
            <a:pPr marL="514350" indent="-514350">
              <a:buAutoNum type="alphaLcPeriod"/>
            </a:pPr>
            <a:r>
              <a:rPr lang="en-US" dirty="0" smtClean="0"/>
              <a:t>Both an and b</a:t>
            </a:r>
          </a:p>
          <a:p>
            <a:pPr marL="514350" indent="-514350">
              <a:buAutoNum type="alphaLcPeriod"/>
            </a:pP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1252653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Both</a:t>
            </a:r>
          </a:p>
          <a:p>
            <a:r>
              <a:rPr lang="en-US" dirty="0" smtClean="0"/>
              <a:t>A </a:t>
            </a:r>
            <a:r>
              <a:rPr lang="en-US" dirty="0"/>
              <a:t>change in the magnetic field in a closed loop of </a:t>
            </a:r>
            <a:r>
              <a:rPr lang="en-US" dirty="0" smtClean="0"/>
              <a:t>wire induces </a:t>
            </a:r>
            <a:r>
              <a:rPr lang="en-US" dirty="0"/>
              <a:t>a current </a:t>
            </a:r>
            <a:r>
              <a:rPr lang="en-US" dirty="0" smtClean="0"/>
              <a:t> called voltage through the process of electromagnetism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1031145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Category 1 questions follow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0308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Moving a magnet into a coil of wire</a:t>
            </a:r>
          </a:p>
          <a:p>
            <a:pPr marL="514350" indent="-514350">
              <a:buAutoNum type="alphaLcPeriod"/>
            </a:pPr>
            <a:r>
              <a:rPr lang="en-US" dirty="0" smtClean="0"/>
              <a:t>Produces an electromagnet</a:t>
            </a:r>
          </a:p>
          <a:p>
            <a:pPr marL="514350" indent="-514350">
              <a:buAutoNum type="alphaLcPeriod"/>
            </a:pPr>
            <a:r>
              <a:rPr lang="en-US" dirty="0" smtClean="0"/>
              <a:t>Produces a current in the wire</a:t>
            </a:r>
          </a:p>
          <a:p>
            <a:pPr marL="514350" indent="-514350">
              <a:buAutoNum type="alphaLcPeriod"/>
            </a:pPr>
            <a:r>
              <a:rPr lang="en-US" dirty="0" smtClean="0"/>
              <a:t>both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701383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Both</a:t>
            </a:r>
          </a:p>
          <a:p>
            <a:endParaRPr lang="en-US" dirty="0"/>
          </a:p>
          <a:p>
            <a:r>
              <a:rPr lang="en-US" dirty="0" smtClean="0"/>
              <a:t>Moving </a:t>
            </a:r>
            <a:r>
              <a:rPr lang="en-US" dirty="0"/>
              <a:t>a magnet into a coil of </a:t>
            </a:r>
            <a:r>
              <a:rPr lang="en-US" dirty="0" smtClean="0"/>
              <a:t>wire produces </a:t>
            </a:r>
            <a:r>
              <a:rPr lang="en-US" dirty="0"/>
              <a:t>an </a:t>
            </a:r>
            <a:r>
              <a:rPr lang="en-US" dirty="0" smtClean="0"/>
              <a:t>electromagnet because it produces </a:t>
            </a:r>
            <a:r>
              <a:rPr lang="en-US" dirty="0"/>
              <a:t>a current in the </a:t>
            </a:r>
            <a:r>
              <a:rPr lang="en-US" dirty="0" smtClean="0"/>
              <a:t>wire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2661282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The strength of an electromagnet can be increased by</a:t>
            </a:r>
          </a:p>
          <a:p>
            <a:pPr marL="514350" indent="-514350">
              <a:buAutoNum type="alphaUcPeriod"/>
            </a:pPr>
            <a:r>
              <a:rPr lang="en-US" dirty="0" smtClean="0"/>
              <a:t>Increasing the current in the wires</a:t>
            </a:r>
          </a:p>
          <a:p>
            <a:pPr marL="514350" indent="-514350">
              <a:buAutoNum type="alphaUcPeriod"/>
            </a:pPr>
            <a:r>
              <a:rPr lang="en-US" dirty="0" smtClean="0"/>
              <a:t>Adding a rod of iron into the current-carrying coil</a:t>
            </a:r>
            <a:endParaRPr lang="en-US" dirty="0"/>
          </a:p>
          <a:p>
            <a:pPr marL="514350" indent="-514350">
              <a:buAutoNum type="alphaUcPeriod"/>
            </a:pPr>
            <a:r>
              <a:rPr lang="en-US" dirty="0" smtClean="0"/>
              <a:t>By increasing the number of coils</a:t>
            </a:r>
          </a:p>
          <a:p>
            <a:pPr marL="514350" indent="-514350">
              <a:buAutoNum type="alphaUcPeriod"/>
            </a:pPr>
            <a:r>
              <a:rPr lang="en-US" dirty="0" smtClean="0"/>
              <a:t>All are correct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2970436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3600" dirty="0" smtClean="0">
                <a:solidFill>
                  <a:srgbClr val="FF0000"/>
                </a:solidFill>
              </a:rPr>
              <a:t>All are correct</a:t>
            </a:r>
          </a:p>
          <a:p>
            <a:r>
              <a:rPr lang="en-US" sz="3600" dirty="0" smtClean="0"/>
              <a:t>The </a:t>
            </a:r>
            <a:r>
              <a:rPr lang="en-US" sz="3600" dirty="0"/>
              <a:t>strength of an electromagnet can be increased by</a:t>
            </a:r>
          </a:p>
          <a:p>
            <a:pPr marL="514350" indent="-514350">
              <a:buAutoNum type="alphaUcPeriod"/>
            </a:pPr>
            <a:r>
              <a:rPr lang="en-US" sz="3600" dirty="0"/>
              <a:t>Increasing the current in the wires</a:t>
            </a:r>
          </a:p>
          <a:p>
            <a:pPr marL="514350" indent="-514350">
              <a:buAutoNum type="alphaUcPeriod"/>
            </a:pPr>
            <a:r>
              <a:rPr lang="en-US" sz="3600" dirty="0"/>
              <a:t>Adding a rod of iron into the current-carrying coil</a:t>
            </a:r>
          </a:p>
          <a:p>
            <a:pPr marL="514350" indent="-514350">
              <a:buAutoNum type="alphaUcPeriod"/>
            </a:pPr>
            <a:r>
              <a:rPr lang="en-US" sz="3600" dirty="0"/>
              <a:t>By increasing the number of coils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4160003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Category 3 questions follow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4803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Tripling the number of coils that a magnet is pushed into will _______ the current produced</a:t>
            </a:r>
          </a:p>
          <a:p>
            <a:pPr marL="514350" indent="-514350">
              <a:buAutoNum type="alphaLcPeriod"/>
            </a:pPr>
            <a:r>
              <a:rPr lang="en-US" dirty="0" smtClean="0"/>
              <a:t>Not affect</a:t>
            </a:r>
          </a:p>
          <a:p>
            <a:pPr marL="514350" indent="-514350">
              <a:buAutoNum type="alphaLcPeriod"/>
            </a:pPr>
            <a:r>
              <a:rPr lang="en-US" dirty="0" smtClean="0"/>
              <a:t>Double</a:t>
            </a:r>
          </a:p>
          <a:p>
            <a:pPr marL="514350" indent="-514350">
              <a:buAutoNum type="alphaLcPeriod"/>
            </a:pPr>
            <a:r>
              <a:rPr lang="en-US" dirty="0" smtClean="0"/>
              <a:t>Triple</a:t>
            </a:r>
          </a:p>
          <a:p>
            <a:pPr marL="514350" indent="-514350">
              <a:buAutoNum type="alphaLcPeriod"/>
            </a:pPr>
            <a:r>
              <a:rPr lang="en-US" dirty="0" smtClean="0"/>
              <a:t>Have 1/3 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</a:t>
            </a:r>
            <a:r>
              <a:rPr lang="en-US" dirty="0" smtClean="0"/>
              <a:t>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8209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Triple</a:t>
            </a:r>
          </a:p>
          <a:p>
            <a:r>
              <a:rPr lang="en-US" dirty="0" smtClean="0"/>
              <a:t>If the coils are doubled, double the current</a:t>
            </a:r>
          </a:p>
          <a:p>
            <a:r>
              <a:rPr lang="en-US" dirty="0" smtClean="0"/>
              <a:t>If the coils are 10 X the current is 10 X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2923697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AC power _____________ DC</a:t>
            </a:r>
          </a:p>
          <a:p>
            <a:pPr marL="514350" indent="-514350">
              <a:buAutoNum type="alphaLcPeriod"/>
            </a:pPr>
            <a:r>
              <a:rPr lang="en-US" dirty="0"/>
              <a:t>is </a:t>
            </a:r>
            <a:r>
              <a:rPr lang="en-US" dirty="0" smtClean="0"/>
              <a:t>Safer than</a:t>
            </a:r>
          </a:p>
          <a:p>
            <a:pPr marL="514350" indent="-514350">
              <a:buAutoNum type="alphaLcPeriod"/>
            </a:pPr>
            <a:r>
              <a:rPr lang="en-US" dirty="0" smtClean="0"/>
              <a:t>Can multiply power, not</a:t>
            </a:r>
          </a:p>
          <a:p>
            <a:pPr marL="514350" indent="-514350">
              <a:buAutoNum type="alphaLcPeriod"/>
            </a:pPr>
            <a:r>
              <a:rPr lang="en-US" dirty="0" smtClean="0"/>
              <a:t>Can be transformed to travel great distances than</a:t>
            </a:r>
          </a:p>
          <a:p>
            <a:pPr marL="514350" indent="-514350">
              <a:buAutoNum type="alphaLcPeriod"/>
            </a:pP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512111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AC power is easy to transform from high to low to high power, not DC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1402395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Which is not correct?</a:t>
            </a:r>
          </a:p>
          <a:p>
            <a:pPr marL="514350" indent="-514350">
              <a:buAutoNum type="alphaLcPeriod"/>
            </a:pPr>
            <a:r>
              <a:rPr lang="en-US" dirty="0"/>
              <a:t>Electrons move at speeds of less than a cm/sec in a dc current</a:t>
            </a:r>
          </a:p>
          <a:p>
            <a:pPr marL="514350" indent="-514350">
              <a:buAutoNum type="alphaLcPeriod"/>
            </a:pPr>
            <a:r>
              <a:rPr lang="en-US" dirty="0"/>
              <a:t>Heating a wire decreases electrical resistance</a:t>
            </a:r>
          </a:p>
          <a:p>
            <a:pPr marL="514350" indent="-514350">
              <a:buAutoNum type="alphaLcPeriod"/>
            </a:pPr>
            <a:r>
              <a:rPr lang="en-US" dirty="0"/>
              <a:t>Use a thicker wire to decrease electrical resistance</a:t>
            </a:r>
          </a:p>
          <a:p>
            <a:pPr marL="514350" indent="-514350">
              <a:buAutoNum type="alphaLcPeriod"/>
            </a:pPr>
            <a:r>
              <a:rPr lang="en-US" dirty="0"/>
              <a:t>The primary purpose of a lightning rod is to </a:t>
            </a:r>
            <a:r>
              <a:rPr lang="en-US" dirty="0" err="1"/>
              <a:t>disapate</a:t>
            </a:r>
            <a:r>
              <a:rPr lang="en-US" dirty="0"/>
              <a:t> ions from the structure</a:t>
            </a:r>
          </a:p>
          <a:p>
            <a:pPr marL="514350" indent="-514350">
              <a:buAutoNum type="alphaLcPeriod"/>
            </a:pPr>
            <a:r>
              <a:rPr lang="en-US" dirty="0"/>
              <a:t>It is better to be in a metal building during a lighting strike</a:t>
            </a:r>
          </a:p>
          <a:p>
            <a:pPr marL="514350" indent="-514350">
              <a:buAutoNum type="alphaLcPeriod"/>
            </a:pP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3417848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b="1" u="sng" dirty="0" smtClean="0"/>
              <a:t>source</a:t>
            </a:r>
            <a:r>
              <a:rPr lang="en-US" dirty="0" smtClean="0"/>
              <a:t> of magnetism is_</a:t>
            </a:r>
          </a:p>
          <a:p>
            <a:pPr marL="514350" indent="-514350">
              <a:buAutoNum type="alphaLcPeriod"/>
            </a:pPr>
            <a:r>
              <a:rPr lang="en-US" dirty="0" smtClean="0"/>
              <a:t>Electron spin on their </a:t>
            </a:r>
            <a:r>
              <a:rPr lang="en-US" dirty="0" err="1" smtClean="0"/>
              <a:t>axies</a:t>
            </a:r>
            <a:endParaRPr lang="en-US" dirty="0" smtClean="0"/>
          </a:p>
          <a:p>
            <a:pPr marL="514350" indent="-514350">
              <a:buAutoNum type="alphaLcPeriod"/>
            </a:pPr>
            <a:r>
              <a:rPr lang="en-US" dirty="0" smtClean="0"/>
              <a:t>Electrons moving around the nucleus</a:t>
            </a:r>
          </a:p>
          <a:p>
            <a:pPr marL="514350" indent="-514350">
              <a:buAutoNum type="alphaLcPeriod"/>
            </a:pPr>
            <a:r>
              <a:rPr lang="en-US" dirty="0" smtClean="0"/>
              <a:t>moving electric charge</a:t>
            </a:r>
          </a:p>
          <a:p>
            <a:pPr marL="514350" indent="-514350">
              <a:buAutoNum type="alphaLcPeriod"/>
            </a:pPr>
            <a:r>
              <a:rPr lang="en-US" dirty="0" smtClean="0"/>
              <a:t>Aligned atoms </a:t>
            </a:r>
          </a:p>
          <a:p>
            <a:pPr marL="514350" indent="-514350">
              <a:buFont typeface="Arial" panose="020B0604020202020204" pitchFamily="34" charset="0"/>
              <a:buAutoNum type="alphaLcPeriod"/>
            </a:pPr>
            <a:r>
              <a:rPr lang="en-US" dirty="0"/>
              <a:t>One of the above is not correct.</a:t>
            </a:r>
          </a:p>
          <a:p>
            <a:pPr marL="514350" indent="-514350">
              <a:buAutoNum type="alphaLcPeriod"/>
            </a:pPr>
            <a:r>
              <a:rPr lang="en-US" dirty="0" smtClean="0"/>
              <a:t>A, b, c and d are correct</a:t>
            </a:r>
          </a:p>
          <a:p>
            <a:pPr marL="514350" indent="-514350">
              <a:buAutoNum type="alphaLcPeriod"/>
            </a:pPr>
            <a:endParaRPr lang="en-US" dirty="0" smtClean="0"/>
          </a:p>
          <a:p>
            <a:pPr marL="514350" indent="-514350">
              <a:buAutoNum type="alphaLcPeriod"/>
            </a:pPr>
            <a:endParaRPr lang="en-US" dirty="0" smtClean="0"/>
          </a:p>
          <a:p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Category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1635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Which is </a:t>
            </a:r>
            <a:r>
              <a:rPr lang="en-US" b="1" dirty="0">
                <a:solidFill>
                  <a:srgbClr val="FF0000"/>
                </a:solidFill>
              </a:rPr>
              <a:t>not correct</a:t>
            </a:r>
            <a:r>
              <a:rPr lang="en-US" dirty="0"/>
              <a:t>?</a:t>
            </a:r>
          </a:p>
          <a:p>
            <a:pPr marL="514350" indent="-514350">
              <a:buAutoNum type="alphaLcPeriod"/>
            </a:pPr>
            <a:r>
              <a:rPr lang="en-US" dirty="0"/>
              <a:t>Electrons move at speeds of less than a </a:t>
            </a:r>
            <a:r>
              <a:rPr lang="en-US" dirty="0" smtClean="0"/>
              <a:t>cm/sec in a dc current</a:t>
            </a:r>
            <a:endParaRPr lang="en-US" dirty="0"/>
          </a:p>
          <a:p>
            <a:pPr marL="514350" indent="-514350">
              <a:buAutoNum type="alphaLcPeriod"/>
            </a:pPr>
            <a:r>
              <a:rPr lang="en-US" b="1" dirty="0">
                <a:solidFill>
                  <a:srgbClr val="FF0000"/>
                </a:solidFill>
              </a:rPr>
              <a:t>Heating a wire </a:t>
            </a:r>
            <a:r>
              <a:rPr lang="en-US" b="1" dirty="0" smtClean="0">
                <a:solidFill>
                  <a:srgbClr val="FF0000"/>
                </a:solidFill>
              </a:rPr>
              <a:t>decreases </a:t>
            </a:r>
            <a:r>
              <a:rPr lang="en-US" b="1" dirty="0">
                <a:solidFill>
                  <a:srgbClr val="FF0000"/>
                </a:solidFill>
              </a:rPr>
              <a:t>electrical resistance</a:t>
            </a:r>
          </a:p>
          <a:p>
            <a:pPr marL="514350" indent="-514350">
              <a:buAutoNum type="alphaLcPeriod"/>
            </a:pPr>
            <a:r>
              <a:rPr lang="en-US" dirty="0"/>
              <a:t>Use a thicker wire to decrease electrical resistance</a:t>
            </a:r>
          </a:p>
          <a:p>
            <a:pPr marL="514350" indent="-514350">
              <a:buAutoNum type="alphaLcPeriod"/>
            </a:pPr>
            <a:r>
              <a:rPr lang="en-US" dirty="0"/>
              <a:t>The primary purpose of a lightning rod is to </a:t>
            </a:r>
            <a:r>
              <a:rPr lang="en-US" dirty="0" err="1"/>
              <a:t>disapate</a:t>
            </a:r>
            <a:r>
              <a:rPr lang="en-US" dirty="0"/>
              <a:t> ions from the structure</a:t>
            </a:r>
          </a:p>
          <a:p>
            <a:pPr marL="514350" indent="-514350">
              <a:buAutoNum type="alphaLcPeriod"/>
            </a:pPr>
            <a:r>
              <a:rPr lang="en-US" dirty="0"/>
              <a:t>It is better to be in a metal building during a lighting strike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4266018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What is the difference between an MHD generator and a conventional generator?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2772405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The MHD has no moving parts and because it can operate at high temperatures it is much more efficient.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4226558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How are electric motors and generators similar?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437208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A motor transforms electrical energy into mechanical, a generator converts mechanical energy into mechanical </a:t>
            </a:r>
            <a:r>
              <a:rPr lang="en-US" dirty="0"/>
              <a:t>e</a:t>
            </a:r>
            <a:r>
              <a:rPr lang="en-US" dirty="0" smtClean="0"/>
              <a:t>nergy. The input and outputs are opposite.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2123462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Category 4 questions follow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987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What type of transformers converts low voltage into high voltage? </a:t>
            </a:r>
          </a:p>
          <a:p>
            <a:r>
              <a:rPr lang="en-US" dirty="0" smtClean="0"/>
              <a:t>A ___________ transformer</a:t>
            </a:r>
          </a:p>
          <a:p>
            <a:pPr marL="514350" indent="-514350">
              <a:buAutoNum type="alphaLcPeriod"/>
            </a:pPr>
            <a:r>
              <a:rPr lang="en-US" dirty="0" smtClean="0"/>
              <a:t>Step-up</a:t>
            </a:r>
          </a:p>
          <a:p>
            <a:pPr marL="514350" indent="-514350">
              <a:buAutoNum type="alphaLcPeriod"/>
            </a:pPr>
            <a:r>
              <a:rPr lang="en-US" dirty="0" smtClean="0"/>
              <a:t>Step-down</a:t>
            </a:r>
          </a:p>
          <a:p>
            <a:pPr marL="514350" indent="-514350">
              <a:buAutoNum type="alphaLcPeriod"/>
            </a:pPr>
            <a:r>
              <a:rPr lang="en-US" dirty="0" smtClean="0"/>
              <a:t>Optimus Prime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</a:t>
            </a:r>
            <a:r>
              <a:rPr lang="en-US" dirty="0" smtClean="0"/>
              <a:t>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6918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Step-up Transformers convert low to high power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2540650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A step-up transformer increase</a:t>
            </a:r>
          </a:p>
          <a:p>
            <a:pPr marL="514350" indent="-514350">
              <a:buAutoNum type="alphaUcPeriod"/>
            </a:pPr>
            <a:r>
              <a:rPr lang="en-US" dirty="0" smtClean="0"/>
              <a:t>Power</a:t>
            </a:r>
          </a:p>
          <a:p>
            <a:pPr marL="514350" indent="-514350">
              <a:buAutoNum type="alphaUcPeriod"/>
            </a:pPr>
            <a:r>
              <a:rPr lang="en-US" dirty="0" smtClean="0"/>
              <a:t>energy</a:t>
            </a:r>
          </a:p>
          <a:p>
            <a:pPr marL="514350" indent="-514350">
              <a:buAutoNum type="alphaUcPeriod"/>
            </a:pPr>
            <a:r>
              <a:rPr lang="en-US" dirty="0" smtClean="0"/>
              <a:t>Both power and energy</a:t>
            </a:r>
          </a:p>
          <a:p>
            <a:pPr marL="514350" indent="-514350">
              <a:buAutoNum type="alphaUcPeriod"/>
            </a:pPr>
            <a:r>
              <a:rPr lang="en-US" dirty="0" smtClean="0"/>
              <a:t>Neither power and energy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3077313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A step-up transformer </a:t>
            </a:r>
            <a:r>
              <a:rPr lang="en-US" dirty="0" smtClean="0"/>
              <a:t>increases</a:t>
            </a:r>
          </a:p>
          <a:p>
            <a:r>
              <a:rPr lang="en-US" dirty="0" smtClean="0"/>
              <a:t>D. Neither </a:t>
            </a:r>
            <a:r>
              <a:rPr lang="en-US" dirty="0"/>
              <a:t>power and energy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3283693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Correct</a:t>
            </a:r>
          </a:p>
          <a:p>
            <a:pPr marL="514350" indent="-514350">
              <a:buAutoNum type="alphaLcPeriod"/>
            </a:pPr>
            <a:r>
              <a:rPr lang="en-US" dirty="0" smtClean="0"/>
              <a:t>Electron </a:t>
            </a:r>
            <a:r>
              <a:rPr lang="en-US" dirty="0"/>
              <a:t>spin on their </a:t>
            </a:r>
            <a:r>
              <a:rPr lang="en-US" dirty="0" smtClean="0"/>
              <a:t>axis</a:t>
            </a:r>
            <a:endParaRPr lang="en-US" dirty="0"/>
          </a:p>
          <a:p>
            <a:pPr marL="514350" indent="-514350">
              <a:buAutoNum type="alphaLcPeriod"/>
            </a:pPr>
            <a:r>
              <a:rPr lang="en-US" dirty="0"/>
              <a:t>Electrons moving around the nucleus</a:t>
            </a:r>
          </a:p>
          <a:p>
            <a:pPr marL="514350" indent="-514350">
              <a:buAutoNum type="alphaLcPeriod"/>
            </a:pPr>
            <a:r>
              <a:rPr lang="en-US" dirty="0"/>
              <a:t>moving electric </a:t>
            </a:r>
            <a:r>
              <a:rPr lang="en-US" dirty="0" smtClean="0"/>
              <a:t>charge</a:t>
            </a:r>
          </a:p>
          <a:p>
            <a:pPr marL="514350" indent="-514350">
              <a:buAutoNum type="alphaLcPeriod"/>
            </a:pPr>
            <a:endParaRPr lang="en-US" dirty="0"/>
          </a:p>
          <a:p>
            <a:pPr marL="514350" indent="-514350">
              <a:buAutoNum type="alphaLcPeriod"/>
            </a:pPr>
            <a:r>
              <a:rPr lang="en-US" dirty="0" smtClean="0"/>
              <a:t>alignment can induce a magnetism, but it is not the source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Category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9171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Which is not correct?</a:t>
            </a:r>
          </a:p>
          <a:p>
            <a:pPr marL="514350" indent="-514350">
              <a:buAutoNum type="alphaLcPeriod"/>
            </a:pPr>
            <a:r>
              <a:rPr lang="en-US" dirty="0" smtClean="0"/>
              <a:t>Electrical diode converts ac to dc</a:t>
            </a:r>
          </a:p>
          <a:p>
            <a:pPr marL="514350" indent="-514350">
              <a:buAutoNum type="alphaLcPeriod"/>
            </a:pPr>
            <a:r>
              <a:rPr lang="en-US" dirty="0" smtClean="0"/>
              <a:t>If you plug a 110 V device into a 220 V socket you get ½ the current that you need. </a:t>
            </a:r>
          </a:p>
          <a:p>
            <a:pPr marL="514350" indent="-514350">
              <a:buAutoNum type="alphaLcPeriod"/>
            </a:pPr>
            <a:r>
              <a:rPr lang="en-US" dirty="0" smtClean="0"/>
              <a:t>Touching a light fixture at 110 V is more dangerous than touching a </a:t>
            </a:r>
            <a:r>
              <a:rPr lang="en-US" dirty="0" err="1" smtClean="0"/>
              <a:t>VanDe</a:t>
            </a:r>
            <a:r>
              <a:rPr lang="en-US" dirty="0" smtClean="0"/>
              <a:t> Graff generator with 100,000 volts</a:t>
            </a:r>
          </a:p>
          <a:p>
            <a:pPr marL="514350" indent="-514350">
              <a:buAutoNum type="alphaLcPeriod"/>
            </a:pPr>
            <a:r>
              <a:rPr lang="en-US" dirty="0" smtClean="0"/>
              <a:t>The source of electrons in an electric cord is the electric cord itself</a:t>
            </a:r>
          </a:p>
          <a:p>
            <a:pPr marL="514350" indent="-514350">
              <a:buAutoNum type="alphaLcPeriod"/>
            </a:pPr>
            <a:r>
              <a:rPr lang="en-US" dirty="0" smtClean="0"/>
              <a:t>A potential difference is necessary for current to flow in a wire.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4246233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Which is not correct?</a:t>
            </a:r>
          </a:p>
          <a:p>
            <a:pPr marL="514350" indent="-514350">
              <a:buAutoNum type="alphaLcPeriod"/>
            </a:pPr>
            <a:r>
              <a:rPr lang="en-US" dirty="0"/>
              <a:t>Electrical diode converts ac to dc</a:t>
            </a:r>
          </a:p>
          <a:p>
            <a:pPr marL="514350" indent="-514350">
              <a:buAutoNum type="alphaLcPeriod"/>
            </a:pPr>
            <a:r>
              <a:rPr lang="en-US" b="1" dirty="0">
                <a:solidFill>
                  <a:srgbClr val="FF0000"/>
                </a:solidFill>
              </a:rPr>
              <a:t>If you plug a 110 V device into a 220 V socket you get ½ the current that you need. </a:t>
            </a:r>
          </a:p>
          <a:p>
            <a:pPr marL="514350" indent="-514350">
              <a:buAutoNum type="alphaLcPeriod"/>
            </a:pPr>
            <a:r>
              <a:rPr lang="en-US" dirty="0"/>
              <a:t>Touching a light fixture at 110 V is more dangerous than touching a </a:t>
            </a:r>
            <a:r>
              <a:rPr lang="en-US" dirty="0" err="1"/>
              <a:t>VanDe</a:t>
            </a:r>
            <a:r>
              <a:rPr lang="en-US" dirty="0"/>
              <a:t> Graff generator with 100,000 volts</a:t>
            </a:r>
          </a:p>
          <a:p>
            <a:pPr marL="514350" indent="-514350">
              <a:buAutoNum type="alphaLcPeriod"/>
            </a:pPr>
            <a:r>
              <a:rPr lang="en-US" dirty="0"/>
              <a:t>The source of electrons in an electric cord is the electric cord itself</a:t>
            </a:r>
          </a:p>
          <a:p>
            <a:pPr marL="514350" indent="-514350">
              <a:buAutoNum type="alphaLcPeriod"/>
            </a:pPr>
            <a:r>
              <a:rPr lang="en-US" dirty="0"/>
              <a:t>A potential difference is necessary for current to flow in a wire.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7660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2800" dirty="0" smtClean="0"/>
              <a:t>Which of the following is not correct?</a:t>
            </a:r>
          </a:p>
          <a:p>
            <a:pPr marL="514350" indent="-514350">
              <a:buAutoNum type="alphaLcPeriod"/>
            </a:pPr>
            <a:r>
              <a:rPr lang="en-US" sz="2800" dirty="0" smtClean="0"/>
              <a:t>As more lamps are put into a series circuit, the overall current in the power source decreases</a:t>
            </a:r>
          </a:p>
          <a:p>
            <a:pPr marL="514350" indent="-514350">
              <a:buAutoNum type="alphaLcPeriod"/>
            </a:pPr>
            <a:r>
              <a:rPr lang="en-US" sz="2800" dirty="0" smtClean="0"/>
              <a:t>As more lamps are put into a parallel circuit, the overall current in the power source will increase</a:t>
            </a:r>
          </a:p>
          <a:p>
            <a:pPr marL="514350" indent="-514350">
              <a:buAutoNum type="alphaLcPeriod"/>
            </a:pPr>
            <a:r>
              <a:rPr lang="en-US" sz="2800" dirty="0" smtClean="0"/>
              <a:t>A safety fuse should always be hooked up in parallel</a:t>
            </a:r>
          </a:p>
          <a:p>
            <a:pPr marL="514350" indent="-514350">
              <a:buAutoNum type="alphaLcPeriod"/>
            </a:pPr>
            <a:r>
              <a:rPr lang="en-US" sz="2800" dirty="0" smtClean="0"/>
              <a:t>When two lamps are connected in series to a battery, the electrical resistance that the battery senses is more than the resistance of either lamp</a:t>
            </a:r>
          </a:p>
          <a:p>
            <a:pPr marL="514350" indent="-514350">
              <a:buFont typeface="Arial" panose="020B0604020202020204" pitchFamily="34" charset="0"/>
              <a:buAutoNum type="alphaLcPeriod"/>
            </a:pPr>
            <a:r>
              <a:rPr lang="en-US" sz="2800" dirty="0"/>
              <a:t>When two lamps are connected in </a:t>
            </a:r>
            <a:r>
              <a:rPr lang="en-US" sz="2800" dirty="0" smtClean="0"/>
              <a:t>parallel </a:t>
            </a:r>
            <a:r>
              <a:rPr lang="en-US" sz="2800" dirty="0"/>
              <a:t>to a battery, the electrical resistance that the battery senses is </a:t>
            </a:r>
            <a:r>
              <a:rPr lang="en-US" sz="2800" dirty="0" smtClean="0"/>
              <a:t>less </a:t>
            </a:r>
            <a:r>
              <a:rPr lang="en-US" sz="2800" dirty="0"/>
              <a:t>than the resistance of either lamp</a:t>
            </a:r>
          </a:p>
          <a:p>
            <a:pPr marL="514350" indent="-514350">
              <a:buAutoNum type="alphaLcPeriod"/>
            </a:pP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1162407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Which of the following is not correct?</a:t>
            </a:r>
          </a:p>
          <a:p>
            <a:pPr marL="514350" indent="-514350">
              <a:buAutoNum type="alphaLcPeriod"/>
            </a:pPr>
            <a:r>
              <a:rPr lang="en-US" dirty="0"/>
              <a:t>As more lamps are put into a series circuit, the overall current in the power source decreases</a:t>
            </a:r>
          </a:p>
          <a:p>
            <a:pPr marL="514350" indent="-514350">
              <a:buAutoNum type="alphaLcPeriod"/>
            </a:pPr>
            <a:r>
              <a:rPr lang="en-US" dirty="0"/>
              <a:t>As more lamps are put into a parallel circuit, the overall current in the power source will increase</a:t>
            </a:r>
          </a:p>
          <a:p>
            <a:pPr marL="514350" indent="-514350">
              <a:buAutoNum type="alphaLcPeriod"/>
            </a:pPr>
            <a:r>
              <a:rPr lang="en-US" b="1" dirty="0" smtClean="0">
                <a:solidFill>
                  <a:srgbClr val="FF0000"/>
                </a:solidFill>
              </a:rPr>
              <a:t>A </a:t>
            </a:r>
            <a:r>
              <a:rPr lang="en-US" b="1" dirty="0">
                <a:solidFill>
                  <a:srgbClr val="FF0000"/>
                </a:solidFill>
              </a:rPr>
              <a:t>safety fuse should always be hooked up in parallel</a:t>
            </a:r>
          </a:p>
          <a:p>
            <a:pPr marL="514350" indent="-514350">
              <a:buAutoNum type="alphaLcPeriod"/>
            </a:pPr>
            <a:r>
              <a:rPr lang="en-US" dirty="0"/>
              <a:t>When two lamps are connected in series to a battery, the electrical resistance that the battery senses is more than the resistance of either lamp</a:t>
            </a:r>
          </a:p>
          <a:p>
            <a:pPr marL="514350" indent="-514350">
              <a:buFont typeface="Arial" panose="020B0604020202020204" pitchFamily="34" charset="0"/>
              <a:buAutoNum type="alphaLcPeriod"/>
            </a:pPr>
            <a:r>
              <a:rPr lang="en-US" dirty="0"/>
              <a:t>When two lamps are connected in parallel to a battery, the electrical resistance that the battery senses is less than the resistance of either lamp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3244610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Electric current can be generated by</a:t>
            </a:r>
          </a:p>
          <a:p>
            <a:pPr marL="514350" indent="-514350">
              <a:buAutoNum type="alphaLcPeriod"/>
            </a:pPr>
            <a:r>
              <a:rPr lang="en-US" dirty="0"/>
              <a:t>A rapid change of a magnetic field</a:t>
            </a:r>
          </a:p>
          <a:p>
            <a:pPr marL="514350" indent="-514350">
              <a:buAutoNum type="alphaLcPeriod"/>
            </a:pPr>
            <a:r>
              <a:rPr lang="en-US"/>
              <a:t>A </a:t>
            </a:r>
            <a:r>
              <a:rPr lang="en-US" smtClean="0"/>
              <a:t>generator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2806562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Electric current can be generated by</a:t>
            </a:r>
          </a:p>
          <a:p>
            <a:pPr marL="514350" indent="-514350">
              <a:buAutoNum type="alphaLcPeriod"/>
            </a:pPr>
            <a:r>
              <a:rPr lang="en-US" dirty="0" smtClean="0"/>
              <a:t>A rapid change of a magnetic field</a:t>
            </a:r>
          </a:p>
          <a:p>
            <a:pPr marL="514350" indent="-514350">
              <a:buAutoNum type="alphaLcPeriod"/>
            </a:pPr>
            <a:r>
              <a:rPr lang="en-US" dirty="0" smtClean="0"/>
              <a:t>A generator, not a motor</a:t>
            </a:r>
          </a:p>
          <a:p>
            <a:pPr marL="514350" indent="-514350">
              <a:buAutoNum type="alphaLcPeriod"/>
            </a:pP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466921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Category 5 questions follow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1025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Likes</a:t>
            </a:r>
          </a:p>
          <a:p>
            <a:pPr marL="514350" indent="-514350">
              <a:buAutoNum type="alphaLcPeriod"/>
            </a:pPr>
            <a:r>
              <a:rPr lang="en-US" dirty="0" smtClean="0"/>
              <a:t>Like electric charges repel other like charges</a:t>
            </a:r>
          </a:p>
          <a:p>
            <a:pPr marL="514350" indent="-514350">
              <a:buAutoNum type="alphaLcPeriod"/>
            </a:pPr>
            <a:r>
              <a:rPr lang="en-US" dirty="0" smtClean="0"/>
              <a:t>Like poles repel each other</a:t>
            </a:r>
          </a:p>
          <a:p>
            <a:pPr marL="514350" indent="-514350">
              <a:buAutoNum type="alphaLcPeriod"/>
            </a:pPr>
            <a:r>
              <a:rPr lang="en-US" dirty="0" smtClean="0"/>
              <a:t>Both a &amp; B</a:t>
            </a:r>
          </a:p>
          <a:p>
            <a:pPr marL="514350" indent="-514350">
              <a:buAutoNum type="alphaLcPeriod"/>
            </a:pP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</a:t>
            </a:r>
            <a:r>
              <a:rPr lang="en-US" dirty="0" smtClean="0"/>
              <a:t>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0700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Both</a:t>
            </a:r>
          </a:p>
          <a:p>
            <a:r>
              <a:rPr lang="en-US" dirty="0" smtClean="0"/>
              <a:t>Fields surrounding every moving electron is both electric and magnetic</a:t>
            </a:r>
          </a:p>
          <a:p>
            <a:r>
              <a:rPr lang="en-US" dirty="0" smtClean="0"/>
              <a:t>So like repels in both</a:t>
            </a:r>
          </a:p>
          <a:p>
            <a:r>
              <a:rPr lang="en-US" dirty="0" smtClean="0"/>
              <a:t>Opposites attract in both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311893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A </a:t>
            </a:r>
            <a:r>
              <a:rPr lang="en-US" dirty="0" smtClean="0"/>
              <a:t>________ </a:t>
            </a:r>
            <a:r>
              <a:rPr lang="en-US" dirty="0"/>
              <a:t>is noted for its absence of electric resistance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13827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1873956"/>
            <a:ext cx="8885530" cy="2793293"/>
          </a:xfrm>
        </p:spPr>
        <p:txBody>
          <a:bodyPr/>
          <a:lstStyle/>
          <a:p>
            <a:r>
              <a:rPr lang="en-US" dirty="0" smtClean="0"/>
              <a:t>Biomagnetism  or the presence of magnetite has been found in all of these but ____</a:t>
            </a:r>
          </a:p>
          <a:p>
            <a:pPr marL="514350" indent="-514350">
              <a:buAutoNum type="alphaLcPeriod"/>
            </a:pPr>
            <a:r>
              <a:rPr lang="en-US" dirty="0" smtClean="0"/>
              <a:t>Horses</a:t>
            </a:r>
          </a:p>
          <a:p>
            <a:pPr marL="514350" indent="-514350">
              <a:buAutoNum type="alphaLcPeriod"/>
            </a:pPr>
            <a:r>
              <a:rPr lang="en-US" dirty="0" smtClean="0"/>
              <a:t>Bees</a:t>
            </a:r>
          </a:p>
          <a:p>
            <a:pPr marL="514350" indent="-514350">
              <a:buAutoNum type="alphaLcPeriod"/>
            </a:pPr>
            <a:r>
              <a:rPr lang="en-US" dirty="0" smtClean="0"/>
              <a:t>Humans</a:t>
            </a:r>
          </a:p>
          <a:p>
            <a:pPr marL="514350" indent="-514350">
              <a:buAutoNum type="alphaLcPeriod"/>
            </a:pPr>
            <a:r>
              <a:rPr lang="en-US" dirty="0" smtClean="0"/>
              <a:t>dolphins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1</a:t>
            </a:r>
          </a:p>
        </p:txBody>
      </p:sp>
    </p:spTree>
    <p:extLst>
      <p:ext uri="{BB962C8B-B14F-4D97-AF65-F5344CB8AC3E}">
        <p14:creationId xmlns:p14="http://schemas.microsoft.com/office/powerpoint/2010/main" val="758398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A ____Superconductors____ is noted for its absence of electric resistance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3854624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A capacitor</a:t>
            </a:r>
          </a:p>
          <a:p>
            <a:pPr marL="514350" indent="-514350">
              <a:buAutoNum type="alphaLcPeriod"/>
            </a:pPr>
            <a:r>
              <a:rPr lang="en-US" dirty="0" err="1"/>
              <a:t>Smooths</a:t>
            </a:r>
            <a:r>
              <a:rPr lang="en-US" dirty="0"/>
              <a:t> pulsing current- prevents electronic damage</a:t>
            </a:r>
          </a:p>
          <a:p>
            <a:pPr marL="514350" indent="-514350">
              <a:buAutoNum type="alphaLcPeriod"/>
            </a:pPr>
            <a:r>
              <a:rPr lang="en-US" dirty="0"/>
              <a:t>Sores both charge and </a:t>
            </a:r>
            <a:r>
              <a:rPr lang="en-US" dirty="0" smtClean="0"/>
              <a:t>energy</a:t>
            </a:r>
          </a:p>
          <a:p>
            <a:pPr marL="514350" indent="-514350">
              <a:buFont typeface="Arial" panose="020B0604020202020204" pitchFamily="34" charset="0"/>
              <a:buAutoNum type="alphaLcPeriod"/>
            </a:pPr>
            <a:r>
              <a:rPr lang="en-US" dirty="0"/>
              <a:t>After a capacitor is fully charged, the total number of electrons it </a:t>
            </a:r>
            <a:r>
              <a:rPr lang="en-US" dirty="0" smtClean="0"/>
              <a:t>contains stays the same.</a:t>
            </a:r>
            <a:endParaRPr lang="en-US" dirty="0"/>
          </a:p>
          <a:p>
            <a:pPr marL="514350" indent="-514350">
              <a:buAutoNum type="alphaLcPeriod"/>
            </a:pPr>
            <a:r>
              <a:rPr lang="en-US" dirty="0" smtClean="0"/>
              <a:t>all </a:t>
            </a:r>
            <a:r>
              <a:rPr lang="en-US" dirty="0"/>
              <a:t>are correct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1863431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A capacitor</a:t>
            </a:r>
          </a:p>
          <a:p>
            <a:pPr marL="514350" indent="-514350">
              <a:buAutoNum type="alphaLcPeriod"/>
            </a:pPr>
            <a:r>
              <a:rPr lang="en-US" dirty="0" err="1" smtClean="0"/>
              <a:t>Smooths</a:t>
            </a:r>
            <a:r>
              <a:rPr lang="en-US" dirty="0" smtClean="0"/>
              <a:t> pulsing current- prevents electronic damage</a:t>
            </a:r>
          </a:p>
          <a:p>
            <a:pPr marL="514350" indent="-514350">
              <a:buAutoNum type="alphaLcPeriod"/>
            </a:pPr>
            <a:r>
              <a:rPr lang="en-US" dirty="0" smtClean="0"/>
              <a:t>Sores both charge and energy</a:t>
            </a:r>
          </a:p>
          <a:p>
            <a:pPr marL="514350" indent="-514350">
              <a:buAutoNum type="alphaLcPeriod"/>
            </a:pPr>
            <a:r>
              <a:rPr lang="en-US" b="1" dirty="0" smtClean="0">
                <a:solidFill>
                  <a:srgbClr val="FF0000"/>
                </a:solidFill>
              </a:rPr>
              <a:t>All </a:t>
            </a:r>
            <a:r>
              <a:rPr lang="en-US" b="1" dirty="0" smtClean="0">
                <a:solidFill>
                  <a:srgbClr val="FF0000"/>
                </a:solidFill>
              </a:rPr>
              <a:t>are correct</a:t>
            </a:r>
          </a:p>
          <a:p>
            <a:pPr marL="514350" indent="-514350">
              <a:buAutoNum type="alphaLcPeriod"/>
            </a:pP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206079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What is responsible for how a metal detector works?</a:t>
            </a:r>
          </a:p>
          <a:p>
            <a:pPr marL="514350" indent="-514350">
              <a:buAutoNum type="alphaLcPeriod"/>
            </a:pPr>
            <a:r>
              <a:rPr lang="en-US" dirty="0" smtClean="0"/>
              <a:t>Maxwell’s Law</a:t>
            </a:r>
          </a:p>
          <a:p>
            <a:pPr marL="514350" indent="-514350">
              <a:buAutoNum type="alphaLcPeriod"/>
            </a:pPr>
            <a:r>
              <a:rPr lang="en-US" dirty="0" smtClean="0"/>
              <a:t>Faraday’s Law</a:t>
            </a:r>
          </a:p>
          <a:p>
            <a:pPr marL="514350" indent="-514350">
              <a:buAutoNum type="alphaLcPeriod"/>
            </a:pPr>
            <a:r>
              <a:rPr lang="en-US" dirty="0" smtClean="0"/>
              <a:t>Coulomb’s Law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2401523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Metal detectors are based on Faraday’s Law</a:t>
            </a:r>
          </a:p>
          <a:p>
            <a:r>
              <a:rPr lang="en-US" b="1" i="1" dirty="0">
                <a:solidFill>
                  <a:srgbClr val="FF0000"/>
                </a:solidFill>
              </a:rPr>
              <a:t>Faraday's Law</a:t>
            </a:r>
            <a:r>
              <a:rPr lang="en-US" b="1" dirty="0">
                <a:solidFill>
                  <a:srgbClr val="FF0000"/>
                </a:solidFill>
              </a:rPr>
              <a:t>. Any change in the magnetic environment of a coil of wire will cause a voltage (</a:t>
            </a:r>
            <a:r>
              <a:rPr lang="en-US" b="1" dirty="0" err="1">
                <a:solidFill>
                  <a:srgbClr val="FF0000"/>
                </a:solidFill>
              </a:rPr>
              <a:t>emf</a:t>
            </a:r>
            <a:r>
              <a:rPr lang="en-US" b="1" dirty="0">
                <a:solidFill>
                  <a:srgbClr val="FF0000"/>
                </a:solidFill>
              </a:rPr>
              <a:t>) to be "induced" in the coil.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440214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A step-up Transformer increases</a:t>
            </a:r>
          </a:p>
          <a:p>
            <a:r>
              <a:rPr lang="en-US" dirty="0" smtClean="0"/>
              <a:t>a. Power</a:t>
            </a:r>
          </a:p>
          <a:p>
            <a:r>
              <a:rPr lang="en-US" dirty="0" smtClean="0"/>
              <a:t>b. Energy</a:t>
            </a:r>
          </a:p>
          <a:p>
            <a:r>
              <a:rPr lang="en-US" dirty="0" smtClean="0"/>
              <a:t>c. Both a and b</a:t>
            </a:r>
          </a:p>
          <a:p>
            <a:r>
              <a:rPr lang="en-US" dirty="0" smtClean="0"/>
              <a:t>d. Neither power or energy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978699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A step-up Transformer </a:t>
            </a:r>
            <a:r>
              <a:rPr lang="en-US" dirty="0" smtClean="0"/>
              <a:t>increases</a:t>
            </a:r>
          </a:p>
          <a:p>
            <a:r>
              <a:rPr lang="en-US" dirty="0" smtClean="0"/>
              <a:t>Neither power or energy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380524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horses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1</a:t>
            </a:r>
          </a:p>
        </p:txBody>
      </p:sp>
    </p:spTree>
    <p:extLst>
      <p:ext uri="{BB962C8B-B14F-4D97-AF65-F5344CB8AC3E}">
        <p14:creationId xmlns:p14="http://schemas.microsoft.com/office/powerpoint/2010/main" val="2906751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Which statement is not correct?</a:t>
            </a:r>
          </a:p>
          <a:p>
            <a:pPr marL="514350" indent="-514350">
              <a:buAutoNum type="alphaLcPeriod"/>
            </a:pPr>
            <a:r>
              <a:rPr lang="en-US" dirty="0" smtClean="0"/>
              <a:t>Magnetic fields affect electric fields</a:t>
            </a:r>
          </a:p>
          <a:p>
            <a:pPr marL="514350" indent="-514350">
              <a:buAutoNum type="alphaLcPeriod"/>
            </a:pPr>
            <a:r>
              <a:rPr lang="en-US" dirty="0" smtClean="0"/>
              <a:t>Electrical fields affect magnetic fields</a:t>
            </a:r>
          </a:p>
          <a:p>
            <a:pPr marL="514350" indent="-514350">
              <a:buAutoNum type="alphaLcPeriod"/>
            </a:pPr>
            <a:r>
              <a:rPr lang="en-US" dirty="0" smtClean="0"/>
              <a:t>Moving charges interact with electric or magnetic fields</a:t>
            </a:r>
          </a:p>
          <a:p>
            <a:pPr marL="514350" indent="-514350">
              <a:buAutoNum type="alphaLcPeriod"/>
            </a:pPr>
            <a:r>
              <a:rPr lang="en-US" dirty="0" smtClean="0"/>
              <a:t>Magnetism can be caused by magnetic domains which have multiple directions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1</a:t>
            </a:r>
          </a:p>
        </p:txBody>
      </p:sp>
    </p:spTree>
    <p:extLst>
      <p:ext uri="{BB962C8B-B14F-4D97-AF65-F5344CB8AC3E}">
        <p14:creationId xmlns:p14="http://schemas.microsoft.com/office/powerpoint/2010/main" val="1210928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D. Is wrong</a:t>
            </a:r>
          </a:p>
          <a:p>
            <a:r>
              <a:rPr lang="en-US" dirty="0"/>
              <a:t>Magnetism can be caused by magnetic domains which have multiple directions</a:t>
            </a:r>
          </a:p>
          <a:p>
            <a:r>
              <a:rPr lang="en-US" dirty="0" smtClean="0"/>
              <a:t>All the domains must have most or all of the domains in the same direction.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1</a:t>
            </a:r>
          </a:p>
        </p:txBody>
      </p:sp>
    </p:spTree>
    <p:extLst>
      <p:ext uri="{BB962C8B-B14F-4D97-AF65-F5344CB8AC3E}">
        <p14:creationId xmlns:p14="http://schemas.microsoft.com/office/powerpoint/2010/main" val="1700617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An iron rod can become magnetic when….</a:t>
            </a:r>
          </a:p>
          <a:p>
            <a:pPr marL="514350" indent="-514350">
              <a:buAutoNum type="alphaLcPeriod"/>
            </a:pPr>
            <a:r>
              <a:rPr lang="en-US" dirty="0" smtClean="0"/>
              <a:t>The atoms in the domains are aligned in the same direction</a:t>
            </a:r>
          </a:p>
          <a:p>
            <a:pPr marL="514350" indent="-514350">
              <a:buAutoNum type="alphaLcPeriod"/>
            </a:pPr>
            <a:r>
              <a:rPr lang="en-US" dirty="0" smtClean="0"/>
              <a:t>The net spins of its electrons are in the same direction</a:t>
            </a:r>
          </a:p>
          <a:p>
            <a:pPr marL="514350" indent="-514350">
              <a:buAutoNum type="alphaLcPeriod"/>
            </a:pPr>
            <a:endParaRPr lang="en-US" dirty="0" smtClean="0"/>
          </a:p>
          <a:p>
            <a:pPr marL="514350" indent="-514350">
              <a:buAutoNum type="alphaLcPeriod"/>
            </a:pP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1</a:t>
            </a:r>
          </a:p>
        </p:txBody>
      </p:sp>
    </p:spTree>
    <p:extLst>
      <p:ext uri="{BB962C8B-B14F-4D97-AF65-F5344CB8AC3E}">
        <p14:creationId xmlns:p14="http://schemas.microsoft.com/office/powerpoint/2010/main" val="10920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104001206">
  <a:themeElements>
    <a:clrScheme name="Game Board Colorful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FFFFFF"/>
      </a:hlink>
      <a:folHlink>
        <a:srgbClr val="656565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2">
            <a:lumMod val="60000"/>
            <a:lumOff val="40000"/>
          </a:schemeClr>
        </a:solidFill>
        <a:ln>
          <a:solidFill>
            <a:schemeClr val="bg2">
              <a:lumMod val="60000"/>
              <a:lumOff val="40000"/>
            </a:schemeClr>
          </a:solidFill>
        </a:ln>
      </a:spPr>
      <a:bodyPr rtlCol="0" anchor="ctr"/>
      <a:lstStyle>
        <a:defPPr algn="ctr">
          <a:lnSpc>
            <a:spcPct val="90000"/>
          </a:lnSpc>
          <a:defRPr sz="2400" dirty="0" smtClean="0">
            <a:solidFill>
              <a:schemeClr val="bg2">
                <a:lumMod val="50000"/>
              </a:schemeClr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bg2">
              <a:lumMod val="60000"/>
              <a:lumOff val="40000"/>
            </a:schemeClr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GameBoardColorful_16x9.potx" id="{98C88DC9-98CC-4C0C-8A35-B3A047044276}" vid="{FD87E919-AD65-4324-B175-BCA884E59E92}"/>
    </a:ext>
  </a:extLst>
</a:theme>
</file>

<file path=ppt/theme/theme2.xml><?xml version="1.0" encoding="utf-8"?>
<a:theme xmlns:a="http://schemas.openxmlformats.org/drawingml/2006/main" name="Office Theme">
  <a:themeElements>
    <a:clrScheme name="Game Board Colorful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FFFFFF"/>
      </a:hlink>
      <a:folHlink>
        <a:srgbClr val="656565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Game Board Colorful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FFFFFF"/>
      </a:hlink>
      <a:folHlink>
        <a:srgbClr val="656565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763151B4-AA19-4907-9168-9B66268D5F1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TS104001206</Template>
  <TotalTime>0</TotalTime>
  <Words>1574</Words>
  <Application>Microsoft Office PowerPoint</Application>
  <PresentationFormat>Custom</PresentationFormat>
  <Paragraphs>312</Paragraphs>
  <Slides>56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56</vt:i4>
      </vt:variant>
    </vt:vector>
  </HeadingPairs>
  <TitlesOfParts>
    <vt:vector size="57" baseType="lpstr">
      <vt:lpstr>TS104001206</vt:lpstr>
      <vt:lpstr>PowerPoint Presentation</vt:lpstr>
      <vt:lpstr>Category 1 questions follow</vt:lpstr>
      <vt:lpstr>Category 1</vt:lpstr>
      <vt:lpstr>Category 1</vt:lpstr>
      <vt:lpstr>Category 1</vt:lpstr>
      <vt:lpstr>Category 1</vt:lpstr>
      <vt:lpstr>Category 1</vt:lpstr>
      <vt:lpstr>Category 1</vt:lpstr>
      <vt:lpstr>Category 1</vt:lpstr>
      <vt:lpstr>Category 1</vt:lpstr>
      <vt:lpstr>Category 1</vt:lpstr>
      <vt:lpstr>Category 1</vt:lpstr>
      <vt:lpstr>Category 2 questions follow</vt:lpstr>
      <vt:lpstr>Category 2</vt:lpstr>
      <vt:lpstr>Category 2</vt:lpstr>
      <vt:lpstr>PowerPoint Presentation</vt:lpstr>
      <vt:lpstr>Category 2</vt:lpstr>
      <vt:lpstr>Category 2</vt:lpstr>
      <vt:lpstr>Category 2</vt:lpstr>
      <vt:lpstr>Category 2</vt:lpstr>
      <vt:lpstr>Category 2</vt:lpstr>
      <vt:lpstr>Category 2</vt:lpstr>
      <vt:lpstr>Category 2</vt:lpstr>
      <vt:lpstr>Category 3 questions follow</vt:lpstr>
      <vt:lpstr>Category 3</vt:lpstr>
      <vt:lpstr>Category 3</vt:lpstr>
      <vt:lpstr>Category 3</vt:lpstr>
      <vt:lpstr>Category 3</vt:lpstr>
      <vt:lpstr>Category 3</vt:lpstr>
      <vt:lpstr>Category 3</vt:lpstr>
      <vt:lpstr>Category 3</vt:lpstr>
      <vt:lpstr>Category 3</vt:lpstr>
      <vt:lpstr>Category 3</vt:lpstr>
      <vt:lpstr>Category 3</vt:lpstr>
      <vt:lpstr>Category 4 questions follow</vt:lpstr>
      <vt:lpstr>Category 4</vt:lpstr>
      <vt:lpstr>Category 4</vt:lpstr>
      <vt:lpstr>Category 4</vt:lpstr>
      <vt:lpstr>Category 4</vt:lpstr>
      <vt:lpstr>Category 4</vt:lpstr>
      <vt:lpstr>Category 4</vt:lpstr>
      <vt:lpstr>Category 4</vt:lpstr>
      <vt:lpstr>Category 4</vt:lpstr>
      <vt:lpstr>Category 4</vt:lpstr>
      <vt:lpstr>Category 4</vt:lpstr>
      <vt:lpstr>Category 5 questions follow</vt:lpstr>
      <vt:lpstr>Category 5</vt:lpstr>
      <vt:lpstr>Category 5</vt:lpstr>
      <vt:lpstr>Category 5</vt:lpstr>
      <vt:lpstr>Category 5</vt:lpstr>
      <vt:lpstr>Category 5</vt:lpstr>
      <vt:lpstr>Category 5</vt:lpstr>
      <vt:lpstr>Category 5</vt:lpstr>
      <vt:lpstr>Category 5</vt:lpstr>
      <vt:lpstr>Category 5</vt:lpstr>
      <vt:lpstr>Category 5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2013-12-02T01:28:01Z</dcterms:created>
  <dcterms:modified xsi:type="dcterms:W3CDTF">2014-01-14T05:18:23Z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TC040012069991</vt:lpwstr>
  </property>
</Properties>
</file>